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  <p:sldId id="257" r:id="rId7"/>
    <p:sldId id="259" r:id="rId8"/>
    <p:sldId id="260" r:id="rId9"/>
    <p:sldId id="299" r:id="rId10"/>
    <p:sldId id="300" r:id="rId11"/>
    <p:sldId id="262" r:id="rId12"/>
    <p:sldId id="264" r:id="rId13"/>
    <p:sldId id="278" r:id="rId14"/>
    <p:sldId id="268" r:id="rId15"/>
    <p:sldId id="285" r:id="rId16"/>
    <p:sldId id="270" r:id="rId17"/>
    <p:sldId id="287" r:id="rId18"/>
    <p:sldId id="288" r:id="rId19"/>
    <p:sldId id="289" r:id="rId20"/>
    <p:sldId id="290" r:id="rId21"/>
    <p:sldId id="294" r:id="rId22"/>
    <p:sldId id="295" r:id="rId23"/>
    <p:sldId id="291" r:id="rId24"/>
    <p:sldId id="292" r:id="rId25"/>
    <p:sldId id="284" r:id="rId26"/>
    <p:sldId id="293" r:id="rId27"/>
    <p:sldId id="296" r:id="rId28"/>
    <p:sldId id="297" r:id="rId29"/>
    <p:sldId id="275" r:id="rId30"/>
    <p:sldId id="286" r:id="rId31"/>
    <p:sldId id="277" r:id="rId32"/>
    <p:sldId id="298" r:id="rId33"/>
  </p:sldIdLst>
  <p:sldSz cx="6858000" cy="5143500"/>
  <p:notesSz cx="9144000" cy="51435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1" autoAdjust="0"/>
    <p:restoredTop sz="87486" autoAdjust="0"/>
  </p:normalViewPr>
  <p:slideViewPr>
    <p:cSldViewPr>
      <p:cViewPr varScale="1">
        <p:scale>
          <a:sx n="85" d="100"/>
          <a:sy n="85" d="100"/>
        </p:scale>
        <p:origin x="-1554" y="-84"/>
      </p:cViewPr>
      <p:guideLst>
        <p:guide orient="horz" pos="2880"/>
        <p:guide pos="16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350" y="1594486"/>
            <a:ext cx="58293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8700" y="2880361"/>
            <a:ext cx="4800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90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1870" y="1183005"/>
            <a:ext cx="298323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415498"/>
          </a:xfrm>
        </p:spPr>
        <p:txBody>
          <a:bodyPr lIns="0" tIns="0" rIns="0" bIns="0"/>
          <a:lstStyle>
            <a:lvl1pPr>
              <a:defRPr sz="27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8259" y="46609"/>
            <a:ext cx="1404175" cy="76303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7" name="bk object 17"/>
          <p:cNvSpPr/>
          <p:nvPr/>
        </p:nvSpPr>
        <p:spPr>
          <a:xfrm>
            <a:off x="0" y="729106"/>
            <a:ext cx="6858000" cy="1905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938" y="127"/>
            <a:ext cx="633012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5121" y="1589659"/>
            <a:ext cx="660775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1720" y="4783456"/>
            <a:ext cx="21945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90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1/28/2026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37760" y="4783456"/>
            <a:ext cx="15773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garant.ru/products/ipo/prime/doc/72025228/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ustest.ru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inna-66regio@mail.ru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103" y="642938"/>
            <a:ext cx="6870103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bject 14"/>
          <p:cNvSpPr txBox="1"/>
          <p:nvPr/>
        </p:nvSpPr>
        <p:spPr>
          <a:xfrm>
            <a:off x="1771651" y="1143000"/>
            <a:ext cx="5066180" cy="5631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R="346234" algn="ctr">
              <a:spcBef>
                <a:spcPts val="1084"/>
              </a:spcBef>
            </a:pP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«</a:t>
            </a:r>
            <a:r>
              <a:rPr lang="ru-RU" sz="3000" b="1" spc="-161" dirty="0">
                <a:solidFill>
                  <a:schemeClr val="bg1"/>
                </a:solidFill>
                <a:latin typeface="Georgia"/>
                <a:cs typeface="Georgia"/>
              </a:rPr>
              <a:t>О</a:t>
            </a:r>
            <a:r>
              <a:rPr sz="3000" b="1" spc="-161" dirty="0">
                <a:solidFill>
                  <a:schemeClr val="bg1"/>
                </a:solidFill>
                <a:latin typeface="Georgia"/>
                <a:cs typeface="Georgia"/>
              </a:rPr>
              <a:t>ГЭ </a:t>
            </a:r>
            <a:r>
              <a:rPr sz="3000" b="1" spc="-431" dirty="0">
                <a:solidFill>
                  <a:schemeClr val="bg1"/>
                </a:solidFill>
                <a:latin typeface="Georgia"/>
                <a:cs typeface="Georgia"/>
              </a:rPr>
              <a:t>–</a:t>
            </a:r>
            <a:r>
              <a:rPr sz="3000" b="1" spc="-375" dirty="0">
                <a:solidFill>
                  <a:schemeClr val="bg1"/>
                </a:solidFill>
                <a:latin typeface="Georgia"/>
                <a:cs typeface="Georgia"/>
              </a:rPr>
              <a:t> 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202</a:t>
            </a:r>
            <a:r>
              <a:rPr lang="ru-RU" sz="3000" b="1" spc="-169" dirty="0">
                <a:solidFill>
                  <a:schemeClr val="bg1"/>
                </a:solidFill>
                <a:latin typeface="Georgia"/>
                <a:cs typeface="Georgia"/>
              </a:rPr>
              <a:t>6</a:t>
            </a:r>
            <a:r>
              <a:rPr sz="3000" b="1" spc="-169" dirty="0">
                <a:solidFill>
                  <a:schemeClr val="bg1"/>
                </a:solidFill>
                <a:latin typeface="Georgia"/>
                <a:cs typeface="Georgia"/>
              </a:rPr>
              <a:t>»</a:t>
            </a:r>
            <a:endParaRPr sz="3000" dirty="0">
              <a:solidFill>
                <a:schemeClr val="bg1"/>
              </a:solidFill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81200" y="289171"/>
            <a:ext cx="4481036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algn="ctr">
              <a:spcBef>
                <a:spcPts val="71"/>
              </a:spcBef>
            </a:pPr>
            <a:r>
              <a:rPr sz="2100" b="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6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ВРЕМЯ </a:t>
            </a:r>
            <a:r>
              <a:rPr sz="2100" spc="-9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НАПИСАНИЯ</a:t>
            </a:r>
            <a:r>
              <a:rPr sz="2100" spc="-27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spc="-7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ЭКЗАМЕНОВ: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5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516993"/>
              </p:ext>
            </p:extLst>
          </p:nvPr>
        </p:nvGraphicFramePr>
        <p:xfrm>
          <a:off x="38099" y="819150"/>
          <a:ext cx="6781801" cy="40940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358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459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Предмет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Продолжительность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A7CC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Математика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55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Русский</a:t>
                      </a:r>
                      <a:r>
                        <a:rPr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Литература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55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 (235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Физика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Обществознание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История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Биология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954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Химия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1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3</a:t>
                      </a:r>
                      <a:r>
                        <a:rPr lang="ru-RU"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</a:t>
                      </a:r>
                      <a:r>
                        <a:rPr lang="ru-RU"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(180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004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005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География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7893">
                <a:tc>
                  <a:txBody>
                    <a:bodyPr/>
                    <a:lstStyle/>
                    <a:p>
                      <a:pPr marL="9144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Информатика</a:t>
                      </a:r>
                      <a:r>
                        <a:rPr lang="ru-RU" sz="1600" b="1" spc="-4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ИКТ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lang="ru-RU"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часа 30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r>
                        <a:rPr lang="ru-RU"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(150</a:t>
                      </a:r>
                      <a:r>
                        <a:rPr lang="ru-RU"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lang="ru-RU"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8759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1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кроме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раздела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2</a:t>
                      </a:r>
                      <a:r>
                        <a:rPr sz="1600" b="1" spc="-3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час</a:t>
                      </a:r>
                      <a:r>
                        <a:rPr sz="1600" b="1" spc="-1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(120</a:t>
                      </a:r>
                      <a:r>
                        <a:rPr sz="1600" b="1" spc="-2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E0EB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4081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Иностранные</a:t>
                      </a:r>
                      <a:r>
                        <a:rPr sz="1600" b="1" spc="-3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языки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(</a:t>
                      </a:r>
                      <a:r>
                        <a:rPr sz="1600" b="1" spc="-5" dirty="0" err="1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раздел</a:t>
                      </a:r>
                      <a:r>
                        <a:rPr lang="ru-RU"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2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«Говорение»)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15</a:t>
                      </a:r>
                      <a:r>
                        <a:rPr sz="1600" b="1" spc="-60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000713"/>
                          </a:solidFill>
                          <a:latin typeface="Cambria"/>
                          <a:cs typeface="Cambria"/>
                        </a:rPr>
                        <a:t>минут</a:t>
                      </a:r>
                      <a:endParaRPr sz="1600" dirty="0">
                        <a:latin typeface="Cambria"/>
                        <a:cs typeface="Cambria"/>
                      </a:endParaRPr>
                    </a:p>
                  </a:txBody>
                  <a:tcPr marL="0" marR="0" marT="30956" marB="0">
                    <a:lnL w="12700">
                      <a:solidFill>
                        <a:srgbClr val="535371"/>
                      </a:solidFill>
                      <a:prstDash val="solid"/>
                    </a:lnL>
                    <a:lnR w="12700">
                      <a:solidFill>
                        <a:srgbClr val="535371"/>
                      </a:solidFill>
                      <a:prstDash val="solid"/>
                    </a:lnR>
                    <a:lnT w="12700">
                      <a:solidFill>
                        <a:srgbClr val="535371"/>
                      </a:solidFill>
                      <a:prstDash val="solid"/>
                    </a:lnT>
                    <a:lnB w="12700">
                      <a:solidFill>
                        <a:srgbClr val="535371"/>
                      </a:solidFill>
                      <a:prstDash val="solid"/>
                    </a:lnB>
                    <a:solidFill>
                      <a:srgbClr val="F0F6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3401" y="733577"/>
            <a:ext cx="5957411" cy="75934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>
              <a:spcBef>
                <a:spcPts val="71"/>
              </a:spcBef>
            </a:pPr>
            <a:r>
              <a:rPr sz="2100" u="heavy" spc="-529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endParaRPr sz="2100" dirty="0"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4" t="29287" r="29557" b="21929"/>
          <a:stretch/>
        </p:blipFill>
        <p:spPr bwMode="auto">
          <a:xfrm>
            <a:off x="-28576" y="1113248"/>
            <a:ext cx="6915151" cy="3187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576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52400" y="361950"/>
            <a:ext cx="6477000" cy="4583467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РАЗРЕШЕНО</a:t>
            </a:r>
            <a:r>
              <a:rPr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100" b="1" spc="-158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100" b="1" spc="-11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ИСПОЛЬЗОВАТЬ: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326356"/>
            <a:endParaRPr lang="ru-RU" sz="750" b="1" spc="19" dirty="0">
              <a:latin typeface="Georgia"/>
              <a:cs typeface="Georgia"/>
            </a:endParaRPr>
          </a:p>
          <a:p>
            <a:pPr marL="1326356"/>
            <a:endParaRPr lang="ru-RU" sz="1725" b="1" spc="19" dirty="0">
              <a:latin typeface="Georgia"/>
              <a:cs typeface="Georgia"/>
            </a:endParaRPr>
          </a:p>
          <a:p>
            <a:pPr marL="1326356"/>
            <a:r>
              <a:rPr lang="ru-RU" sz="2000" b="1" spc="19" dirty="0">
                <a:latin typeface="Georgia"/>
                <a:cs typeface="Georgia"/>
              </a:rPr>
              <a:t>Русский язык – </a:t>
            </a:r>
            <a:r>
              <a:rPr lang="ru-RU" sz="2000" spc="19" dirty="0">
                <a:latin typeface="Georgia"/>
                <a:cs typeface="Georgia"/>
              </a:rPr>
              <a:t>орфографический словарь</a:t>
            </a:r>
          </a:p>
          <a:p>
            <a:pPr marL="128111" marR="122396" algn="ctr">
              <a:spcBef>
                <a:spcPts val="1804"/>
              </a:spcBef>
            </a:pPr>
            <a:r>
              <a:rPr lang="ru-RU" sz="2000" b="1" spc="-8" dirty="0">
                <a:latin typeface="Georgia"/>
                <a:cs typeface="Georgia"/>
              </a:rPr>
              <a:t>Химия – </a:t>
            </a:r>
            <a:r>
              <a:rPr lang="ru-RU" sz="2000" spc="-8" dirty="0">
                <a:latin typeface="Georgia"/>
                <a:cs typeface="Georgia"/>
              </a:rPr>
              <a:t>н</a:t>
            </a:r>
            <a:r>
              <a:rPr lang="ru-RU" sz="2000" spc="83" dirty="0">
                <a:latin typeface="Georgia"/>
                <a:cs typeface="Georgia"/>
              </a:rPr>
              <a:t>епрограммируемый</a:t>
            </a:r>
            <a:r>
              <a:rPr lang="ru-RU" sz="2000" spc="443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</a:p>
          <a:p>
            <a:pPr marL="128111" marR="122396" algn="ctr">
              <a:spcBef>
                <a:spcPts val="1804"/>
              </a:spcBef>
            </a:pPr>
            <a:r>
              <a:rPr sz="2000" b="1" spc="-23" dirty="0" err="1">
                <a:latin typeface="Georgia"/>
                <a:cs typeface="Georgia"/>
              </a:rPr>
              <a:t>Физика</a:t>
            </a:r>
            <a:r>
              <a:rPr sz="2000" b="1" spc="-23" dirty="0">
                <a:latin typeface="Georgia"/>
                <a:cs typeface="Georgia"/>
              </a:rPr>
              <a:t> </a:t>
            </a:r>
            <a:r>
              <a:rPr sz="2000" spc="-304" dirty="0">
                <a:latin typeface="Georgia"/>
                <a:cs typeface="Georgia"/>
              </a:rPr>
              <a:t>– </a:t>
            </a:r>
            <a:r>
              <a:rPr lang="ru-RU" sz="2000" spc="-304" dirty="0">
                <a:latin typeface="Georgia"/>
                <a:cs typeface="Georgia"/>
              </a:rPr>
              <a:t>  </a:t>
            </a:r>
            <a:r>
              <a:rPr sz="2000" spc="60" dirty="0" err="1">
                <a:latin typeface="Georgia"/>
                <a:cs typeface="Georgia"/>
              </a:rPr>
              <a:t>линейка</a:t>
            </a:r>
            <a:r>
              <a:rPr sz="2000" spc="60" dirty="0">
                <a:latin typeface="Georgia"/>
                <a:cs typeface="Georgia"/>
              </a:rPr>
              <a:t> </a:t>
            </a:r>
            <a:r>
              <a:rPr sz="2000" spc="75" dirty="0">
                <a:latin typeface="Georgia"/>
                <a:cs typeface="Georgia"/>
              </a:rPr>
              <a:t>и </a:t>
            </a:r>
            <a:r>
              <a:rPr sz="2000" spc="83" dirty="0" err="1">
                <a:latin typeface="Georgia"/>
                <a:cs typeface="Georgia"/>
              </a:rPr>
              <a:t>непрограммируемый</a:t>
            </a:r>
            <a:r>
              <a:rPr sz="2000" spc="83" dirty="0">
                <a:latin typeface="Georgia"/>
                <a:cs typeface="Georgia"/>
              </a:rPr>
              <a:t>  </a:t>
            </a:r>
            <a:r>
              <a:rPr sz="2000" spc="49" dirty="0" err="1">
                <a:latin typeface="Georgia"/>
                <a:cs typeface="Georgia"/>
              </a:rPr>
              <a:t>калькулятор</a:t>
            </a:r>
            <a:endParaRPr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19" dirty="0">
                <a:latin typeface="Georgia"/>
                <a:cs typeface="Georgia"/>
              </a:rPr>
              <a:t>Математика </a:t>
            </a:r>
            <a:r>
              <a:rPr lang="ru-RU" sz="2000" spc="-304" dirty="0">
                <a:latin typeface="Georgia"/>
                <a:cs typeface="Georgia"/>
              </a:rPr>
              <a:t>–  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r>
              <a:rPr lang="ru-RU" sz="2000" b="1" spc="-11" dirty="0">
                <a:latin typeface="Georgia"/>
                <a:cs typeface="Georgia"/>
              </a:rPr>
              <a:t>География </a:t>
            </a:r>
            <a:r>
              <a:rPr lang="ru-RU" sz="2000" spc="-304" dirty="0">
                <a:latin typeface="Georgia"/>
                <a:cs typeface="Georgia"/>
              </a:rPr>
              <a:t>–   </a:t>
            </a:r>
            <a:r>
              <a:rPr lang="ru-RU" sz="2000" spc="64" dirty="0">
                <a:latin typeface="Georgia"/>
                <a:cs typeface="Georgia"/>
              </a:rPr>
              <a:t>линейка, </a:t>
            </a:r>
            <a:r>
              <a:rPr lang="ru-RU" sz="2000" spc="101" dirty="0">
                <a:latin typeface="Georgia"/>
                <a:cs typeface="Georgia"/>
              </a:rPr>
              <a:t>транспортир </a:t>
            </a:r>
            <a:r>
              <a:rPr lang="ru-RU" sz="2000" spc="75" dirty="0">
                <a:latin typeface="Georgia"/>
                <a:cs typeface="Georgia"/>
              </a:rPr>
              <a:t>и  </a:t>
            </a:r>
            <a:r>
              <a:rPr lang="ru-RU" sz="2000" spc="83" dirty="0">
                <a:latin typeface="Georgia"/>
                <a:cs typeface="Georgia"/>
              </a:rPr>
              <a:t>непрограммируемый</a:t>
            </a:r>
            <a:r>
              <a:rPr lang="ru-RU" sz="2000" spc="184" dirty="0">
                <a:latin typeface="Georgia"/>
                <a:cs typeface="Georgia"/>
              </a:rPr>
              <a:t> </a:t>
            </a:r>
            <a:r>
              <a:rPr lang="ru-RU" sz="2000" spc="53" dirty="0">
                <a:latin typeface="Georgia"/>
                <a:cs typeface="Georgia"/>
              </a:rPr>
              <a:t>калькулятор</a:t>
            </a:r>
            <a:endParaRPr lang="ru-RU" sz="2000" dirty="0">
              <a:latin typeface="Georgia"/>
              <a:cs typeface="Georgia"/>
            </a:endParaRPr>
          </a:p>
          <a:p>
            <a:pPr algn="ctr">
              <a:spcBef>
                <a:spcPts val="1800"/>
              </a:spcBef>
            </a:pPr>
            <a:endParaRPr sz="1650" dirty="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99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75365"/>
            <a:ext cx="5957411" cy="413094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625" b="1" cap="all" dirty="0">
                <a:solidFill>
                  <a:schemeClr val="bg1"/>
                </a:solidFill>
                <a:latin typeface="Book Antiqua"/>
                <a:ea typeface="+mj-ea"/>
                <a:cs typeface="+mj-cs"/>
              </a:rPr>
              <a:t>Вход участников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04800" y="1070642"/>
            <a:ext cx="6096000" cy="3253707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С 9:00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При предъявлении паспорта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Начало первой части инструктажа в 9.50 начало второй части в 10:00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Опоздавшим</a:t>
            </a:r>
            <a:r>
              <a:rPr lang="ru-RU" sz="2800" dirty="0"/>
              <a:t> участникам повторно инструктаж </a:t>
            </a:r>
            <a:r>
              <a:rPr lang="ru-RU" sz="2800" b="1" dirty="0"/>
              <a:t>не проводится</a:t>
            </a: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01" y="104692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25889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8671" t="29286" r="45653" b="31718"/>
          <a:stretch/>
        </p:blipFill>
        <p:spPr bwMode="auto">
          <a:xfrm>
            <a:off x="4522156" y="1123950"/>
            <a:ext cx="2307043" cy="280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202245" y="929284"/>
            <a:ext cx="4267200" cy="3928466"/>
          </a:xfrm>
          <a:prstGeom prst="rect">
            <a:avLst/>
          </a:prstGeom>
        </p:spPr>
        <p:txBody>
          <a:bodyPr vert="horz" lIns="68580" tIns="34290" rIns="68580" bIns="34290" rtlCol="0">
            <a:normAutofit fontScale="70000" lnSpcReduction="200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ru-RU" sz="3400" dirty="0">
                <a:solidFill>
                  <a:schemeClr val="tx1"/>
                </a:solidFill>
              </a:rPr>
              <a:t>Участникам </a:t>
            </a:r>
            <a:r>
              <a:rPr lang="ru-RU" sz="3400" b="1" dirty="0">
                <a:solidFill>
                  <a:schemeClr val="tx1"/>
                </a:solidFill>
              </a:rPr>
              <a:t>ЗАПРЕЩАЕТСЯ</a:t>
            </a:r>
            <a:r>
              <a:rPr lang="ru-RU" sz="3400" dirty="0">
                <a:solidFill>
                  <a:schemeClr val="tx1"/>
                </a:solidFill>
              </a:rPr>
              <a:t> </a:t>
            </a:r>
            <a:r>
              <a:rPr lang="ru-RU" sz="3400" b="1" dirty="0">
                <a:solidFill>
                  <a:schemeClr val="tx1"/>
                </a:solidFill>
              </a:rPr>
              <a:t>свободно перемещаться </a:t>
            </a:r>
            <a:r>
              <a:rPr lang="ru-RU" sz="3400" dirty="0">
                <a:solidFill>
                  <a:schemeClr val="tx1"/>
                </a:solidFill>
              </a:rPr>
              <a:t>по ППЭ, </a:t>
            </a:r>
            <a:r>
              <a:rPr lang="ru-RU" sz="3400" b="1" dirty="0">
                <a:solidFill>
                  <a:schemeClr val="tx1"/>
                </a:solidFill>
              </a:rPr>
              <a:t>разговаривать друг с другом</a:t>
            </a:r>
            <a:r>
              <a:rPr lang="ru-RU" sz="3400" dirty="0">
                <a:solidFill>
                  <a:schemeClr val="tx1"/>
                </a:solidFill>
              </a:rPr>
              <a:t>, запрещено иметь при себе: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Средства связи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Фото-, аудио-, видеоаппаратуру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Справочные материалы, письменные заметки</a:t>
            </a:r>
          </a:p>
          <a:p>
            <a:r>
              <a:rPr lang="ru-RU" sz="3400" b="1" dirty="0">
                <a:solidFill>
                  <a:schemeClr val="tx1"/>
                </a:solidFill>
              </a:rPr>
              <a:t>Иные средства хранения и передачи информации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304800" y="971550"/>
            <a:ext cx="6262211" cy="3961122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85725"/>
            <a:r>
              <a:rPr lang="en-US" sz="1900" dirty="0"/>
              <a:t>	</a:t>
            </a:r>
            <a:r>
              <a:rPr lang="ru-RU" sz="1900" dirty="0"/>
              <a:t>Участники экзамена выполняют экзаменационную работу самостоятельно, без помощи посторонних лиц. Во время экзамена на рабочем столе участника ГИА помимо экзаменационных материалов находятся:</a:t>
            </a:r>
            <a:endParaRPr lang="en-US" sz="1900" dirty="0"/>
          </a:p>
          <a:p>
            <a:pPr marL="85725"/>
            <a:endParaRPr lang="ru-RU" sz="1900" dirty="0"/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а) </a:t>
            </a:r>
            <a:r>
              <a:rPr lang="ru-RU" sz="1900" dirty="0" err="1"/>
              <a:t>гелевая</a:t>
            </a:r>
            <a:r>
              <a:rPr lang="ru-RU" sz="1900" dirty="0"/>
              <a:t> или капиллярная ручка с чернилами черного цвета;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б) документ, удостоверяющий личность;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в) средства обучения и воспитания;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г) лекарства и питание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д) специальные технические средства (для лиц, указанных в </a:t>
            </a:r>
            <a:r>
              <a:rPr lang="ru-RU" sz="1900" dirty="0">
                <a:hlinkClick r:id="rId2"/>
              </a:rPr>
              <a:t>пункте </a:t>
            </a:r>
            <a:r>
              <a:rPr lang="ru-RU" sz="1900" dirty="0"/>
              <a:t>53 настоящего Порядка) (при необходимости);</a:t>
            </a:r>
          </a:p>
          <a:p>
            <a:pPr marL="214313" indent="-214313">
              <a:buFont typeface="Arial" pitchFamily="34" charset="0"/>
              <a:buChar char="•"/>
            </a:pPr>
            <a:r>
              <a:rPr lang="ru-RU" sz="1900" dirty="0"/>
              <a:t>е) листы бумаги для черновиков, выданные в ППЭ (за исключением ОГЭ по иностранным языкам (раздел "Говорение").</a:t>
            </a:r>
          </a:p>
          <a:p>
            <a:endParaRPr lang="ru-RU" sz="1350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963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10828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172200" cy="25146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Информирование</a:t>
            </a:r>
            <a:r>
              <a:rPr lang="ru-RU" sz="2800" dirty="0"/>
              <a:t> участников экзамена за </a:t>
            </a:r>
            <a:r>
              <a:rPr lang="ru-RU" sz="2800" b="1" dirty="0"/>
              <a:t>30 и за 5 минут </a:t>
            </a:r>
            <a:r>
              <a:rPr lang="ru-RU" sz="2800" dirty="0"/>
              <a:t>до окончания экзамена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800" b="1" dirty="0"/>
              <a:t>По истечении времени </a:t>
            </a:r>
            <a:r>
              <a:rPr lang="ru-RU" sz="2800" dirty="0"/>
              <a:t>экзамена необходимо положить ручку на стол и </a:t>
            </a:r>
            <a:r>
              <a:rPr lang="ru-RU" sz="2800" b="1" dirty="0"/>
              <a:t>прекратить выполнение экзаменационной работы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890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6010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ПРОВЕДЕНИЕ ОГЭ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73880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2"/>
          <p:cNvSpPr txBox="1">
            <a:spLocks/>
          </p:cNvSpPr>
          <p:nvPr/>
        </p:nvSpPr>
        <p:spPr>
          <a:xfrm>
            <a:off x="188357" y="890774"/>
            <a:ext cx="6481286" cy="3505200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400" dirty="0"/>
              <a:t>Обучающиеся с ОВЗ (при предъявлении копии рекомендаций ПМПК), обучающиеся - дети-инвалиды и инвалиды (при предъявлении оригинала или заверенной копии справки, подтверждающей инвалидность) при сдаче ГИА-9 году имеют право на увеличение продолжительности экзамена на 1,5 часа, создание специальных условий, учитывающих состояние здоровья, особенности психофизического развития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291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bject 2"/>
          <p:cNvSpPr txBox="1"/>
          <p:nvPr/>
        </p:nvSpPr>
        <p:spPr>
          <a:xfrm>
            <a:off x="609600" y="244107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6936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/>
          <p:cNvSpPr txBox="1"/>
          <p:nvPr/>
        </p:nvSpPr>
        <p:spPr>
          <a:xfrm>
            <a:off x="838200" y="1105024"/>
            <a:ext cx="1366552" cy="9945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600" spc="-34" dirty="0">
                <a:latin typeface="Microsoft Sans Serif"/>
                <a:cs typeface="Microsoft Sans Serif"/>
              </a:rPr>
              <a:t>СПРАВКА</a:t>
            </a:r>
            <a:endParaRPr sz="1600" dirty="0">
              <a:latin typeface="Microsoft Sans Serif"/>
              <a:cs typeface="Microsoft Sans Serif"/>
            </a:endParaRPr>
          </a:p>
          <a:p>
            <a:pPr marL="9525" marR="3810" algn="ctr"/>
            <a:r>
              <a:rPr sz="1600" spc="-4" dirty="0">
                <a:latin typeface="Microsoft Sans Serif"/>
                <a:cs typeface="Microsoft Sans Serif"/>
              </a:rPr>
              <a:t>об</a:t>
            </a:r>
            <a:r>
              <a:rPr sz="1600" spc="-41" dirty="0">
                <a:latin typeface="Microsoft Sans Serif"/>
                <a:cs typeface="Microsoft Sans Serif"/>
              </a:rPr>
              <a:t> </a:t>
            </a:r>
            <a:r>
              <a:rPr sz="1600" spc="-11" dirty="0">
                <a:latin typeface="Microsoft Sans Serif"/>
                <a:cs typeface="Microsoft Sans Serif"/>
              </a:rPr>
              <a:t>установлении </a:t>
            </a:r>
            <a:r>
              <a:rPr sz="1600" spc="-349" dirty="0">
                <a:latin typeface="Microsoft Sans Serif"/>
                <a:cs typeface="Microsoft Sans Serif"/>
              </a:rPr>
              <a:t> </a:t>
            </a:r>
            <a:r>
              <a:rPr sz="1600" spc="-4" dirty="0">
                <a:latin typeface="Microsoft Sans Serif"/>
                <a:cs typeface="Microsoft Sans Serif"/>
              </a:rPr>
              <a:t>инвалидности</a:t>
            </a:r>
            <a:endParaRPr sz="1600" dirty="0">
              <a:latin typeface="Microsoft Sans Serif"/>
              <a:cs typeface="Microsoft Sans Serif"/>
            </a:endParaRPr>
          </a:p>
        </p:txBody>
      </p:sp>
      <p:grpSp>
        <p:nvGrpSpPr>
          <p:cNvPr id="7" name="object 4"/>
          <p:cNvGrpSpPr/>
          <p:nvPr/>
        </p:nvGrpSpPr>
        <p:grpSpPr>
          <a:xfrm>
            <a:off x="533400" y="2453736"/>
            <a:ext cx="1877854" cy="2076641"/>
            <a:chOff x="857250" y="3500501"/>
            <a:chExt cx="2357755" cy="2214245"/>
          </a:xfrm>
        </p:grpSpPr>
        <p:pic>
          <p:nvPicPr>
            <p:cNvPr id="8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52472" y="4075137"/>
              <a:ext cx="1462024" cy="1639189"/>
            </a:xfrm>
            <a:prstGeom prst="rect">
              <a:avLst/>
            </a:prstGeom>
          </p:spPr>
        </p:pic>
        <p:pic>
          <p:nvPicPr>
            <p:cNvPr id="9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7250" y="3500501"/>
              <a:ext cx="1473073" cy="1675511"/>
            </a:xfrm>
            <a:prstGeom prst="rect">
              <a:avLst/>
            </a:prstGeom>
          </p:spPr>
        </p:pic>
      </p:grpSp>
      <p:sp>
        <p:nvSpPr>
          <p:cNvPr id="10" name="object 7"/>
          <p:cNvSpPr txBox="1"/>
          <p:nvPr/>
        </p:nvSpPr>
        <p:spPr>
          <a:xfrm>
            <a:off x="3800466" y="1221654"/>
            <a:ext cx="2219334" cy="2558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600" spc="-30" dirty="0">
                <a:latin typeface="Microsoft Sans Serif"/>
                <a:cs typeface="Microsoft Sans Serif"/>
              </a:rPr>
              <a:t>ЗАКЛЮЧЕНИЕ</a:t>
            </a:r>
            <a:r>
              <a:rPr sz="1600" spc="334" dirty="0">
                <a:latin typeface="Microsoft Sans Serif"/>
                <a:cs typeface="Microsoft Sans Serif"/>
              </a:rPr>
              <a:t> </a:t>
            </a:r>
            <a:r>
              <a:rPr sz="1600" spc="-30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1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0399" y="1978142"/>
            <a:ext cx="1676399" cy="2358866"/>
          </a:xfrm>
          <a:prstGeom prst="rect">
            <a:avLst/>
          </a:prstGeom>
        </p:spPr>
      </p:pic>
      <p:sp>
        <p:nvSpPr>
          <p:cNvPr id="12" name="object 9"/>
          <p:cNvSpPr txBox="1"/>
          <p:nvPr/>
        </p:nvSpPr>
        <p:spPr>
          <a:xfrm>
            <a:off x="5029200" y="2453736"/>
            <a:ext cx="1828800" cy="99402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SzPct val="93750"/>
              <a:buFont typeface="Wingdings"/>
              <a:buChar char=""/>
              <a:tabLst>
                <a:tab pos="130969" algn="l"/>
              </a:tabLst>
            </a:pPr>
            <a:r>
              <a:rPr sz="1600" spc="-8" dirty="0">
                <a:latin typeface="Microsoft Sans Serif"/>
                <a:cs typeface="Microsoft Sans Serif"/>
              </a:rPr>
              <a:t>специальные </a:t>
            </a:r>
            <a:r>
              <a:rPr sz="1600" spc="-4" dirty="0">
                <a:latin typeface="Microsoft Sans Serif"/>
                <a:cs typeface="Microsoft Sans Serif"/>
              </a:rPr>
              <a:t> условия, </a:t>
            </a:r>
            <a:r>
              <a:rPr sz="1600" dirty="0">
                <a:latin typeface="Microsoft Sans Serif"/>
                <a:cs typeface="Microsoft Sans Serif"/>
              </a:rPr>
              <a:t> </a:t>
            </a:r>
            <a:r>
              <a:rPr sz="1600" spc="-34" dirty="0" err="1">
                <a:latin typeface="Microsoft Sans Serif"/>
                <a:cs typeface="Microsoft Sans Serif"/>
              </a:rPr>
              <a:t>ре</a:t>
            </a:r>
            <a:r>
              <a:rPr sz="1600" spc="-23" dirty="0" err="1">
                <a:latin typeface="Microsoft Sans Serif"/>
                <a:cs typeface="Microsoft Sans Serif"/>
              </a:rPr>
              <a:t>ком</a:t>
            </a:r>
            <a:r>
              <a:rPr sz="1600" spc="-8" dirty="0" err="1">
                <a:latin typeface="Microsoft Sans Serif"/>
                <a:cs typeface="Microsoft Sans Serif"/>
              </a:rPr>
              <a:t>ендо</a:t>
            </a:r>
            <a:r>
              <a:rPr sz="1600" spc="-11" dirty="0" err="1">
                <a:latin typeface="Microsoft Sans Serif"/>
                <a:cs typeface="Microsoft Sans Serif"/>
              </a:rPr>
              <a:t>ван</a:t>
            </a:r>
            <a:r>
              <a:rPr sz="1600" spc="-15" dirty="0" err="1">
                <a:latin typeface="Microsoft Sans Serif"/>
                <a:cs typeface="Microsoft Sans Serif"/>
              </a:rPr>
              <a:t>н</a:t>
            </a:r>
            <a:r>
              <a:rPr sz="1600" spc="-4" dirty="0" err="1">
                <a:latin typeface="Microsoft Sans Serif"/>
                <a:cs typeface="Microsoft Sans Serif"/>
              </a:rPr>
              <a:t>ые</a:t>
            </a:r>
            <a:r>
              <a:rPr sz="1600" spc="-4" dirty="0">
                <a:latin typeface="Microsoft Sans Serif"/>
                <a:cs typeface="Microsoft Sans Serif"/>
              </a:rPr>
              <a:t>  </a:t>
            </a:r>
            <a:r>
              <a:rPr sz="1600" spc="-26" dirty="0">
                <a:latin typeface="Microsoft Sans Serif"/>
                <a:cs typeface="Microsoft Sans Serif"/>
              </a:rPr>
              <a:t>ПМПК</a:t>
            </a:r>
            <a:endParaRPr sz="1600" dirty="0">
              <a:latin typeface="Microsoft Sans Serif"/>
              <a:cs typeface="Microsoft Sans Serif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886" y="7705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2"/>
          <p:cNvSpPr txBox="1"/>
          <p:nvPr/>
        </p:nvSpPr>
        <p:spPr>
          <a:xfrm>
            <a:off x="533400" y="226564"/>
            <a:ext cx="5957411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550" b="1" dirty="0">
                <a:solidFill>
                  <a:schemeClr val="bg1"/>
                </a:solidFill>
              </a:rPr>
              <a:t>ОСОБЫЕ УСЛОВИЯ</a:t>
            </a:r>
            <a:endParaRPr sz="2550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8357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3075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09600" y="25889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155031" lvl="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	УДАЛЕНИЕ С ЭКЗАМЕНА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352550"/>
            <a:ext cx="6248400" cy="2100263"/>
          </a:xfrm>
          <a:prstGeom prst="rect">
            <a:avLst/>
          </a:prstGeom>
        </p:spPr>
        <p:txBody>
          <a:bodyPr>
            <a:noAutofit/>
          </a:bodyPr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itchFamily="34" charset="0"/>
              <a:buChar char="•"/>
            </a:pPr>
            <a:r>
              <a:rPr lang="ru-RU" sz="2800" dirty="0"/>
              <a:t>Лица, </a:t>
            </a:r>
            <a:r>
              <a:rPr lang="ru-RU" sz="2800" b="1" dirty="0"/>
              <a:t>допустившие нарушение Порядка</a:t>
            </a:r>
            <a:r>
              <a:rPr lang="ru-RU" sz="2800" dirty="0"/>
              <a:t>, удаляются с экзамена. Акт об удалении с экзамена составляется в помещении для руководителя ППЭ в присутствии члена ГЭК, руководителя ППЭ, организатора. </a:t>
            </a:r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5577840" y="4083367"/>
            <a:ext cx="446912" cy="4171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42183" y="1018741"/>
            <a:ext cx="6307931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1800" b="0"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i="1" u="heavy" spc="20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Приказ </a:t>
            </a:r>
            <a:r>
              <a:rPr sz="1800" i="1" u="heavy" spc="1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Минпросвещения </a:t>
            </a:r>
            <a:r>
              <a:rPr sz="1800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России </a:t>
            </a:r>
            <a:r>
              <a:rPr sz="1800" i="1" u="heavy" spc="18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</a:t>
            </a:r>
            <a:r>
              <a:rPr sz="1800" i="1" u="heavy" spc="-217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i="1" u="heavy" spc="10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Рособрнадзора</a:t>
            </a:r>
            <a:endParaRPr sz="1800" dirty="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6211" y="1391318"/>
            <a:ext cx="6599873" cy="305404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5715" algn="ctr">
              <a:spcBef>
                <a:spcPts val="75"/>
              </a:spcBef>
            </a:pPr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13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от</a:t>
            </a:r>
            <a:r>
              <a:rPr b="1" i="1" u="heavy" spc="11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04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.20</a:t>
            </a:r>
            <a:r>
              <a:rPr lang="ru-RU"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23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№</a:t>
            </a:r>
            <a:r>
              <a:rPr lang="ru-RU"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323/5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51 </a:t>
            </a:r>
            <a:r>
              <a:rPr b="1" i="1" u="heavy" spc="4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"Об</a:t>
            </a:r>
            <a:r>
              <a:rPr b="1" i="1" u="heavy" spc="-98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утверждении</a:t>
            </a:r>
            <a:endParaRPr dirty="0">
              <a:latin typeface="Trebuchet MS"/>
              <a:cs typeface="Trebuchet MS"/>
            </a:endParaRPr>
          </a:p>
          <a:p>
            <a:pPr marL="7144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72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Порядка </a:t>
            </a:r>
            <a:r>
              <a:rPr b="1" i="1" u="heavy" spc="10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проведения </a:t>
            </a:r>
            <a:r>
              <a:rPr b="1" i="1" u="heavy" spc="10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государственной</a:t>
            </a:r>
            <a:r>
              <a:rPr b="1" i="1" u="heavy" spc="-2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79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итоговой</a:t>
            </a:r>
            <a:endParaRPr dirty="0">
              <a:latin typeface="Trebuchet MS"/>
              <a:cs typeface="Trebuchet MS"/>
            </a:endParaRPr>
          </a:p>
          <a:p>
            <a:pPr marL="6668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i="1" u="heavy" spc="16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аттестации </a:t>
            </a:r>
            <a:r>
              <a:rPr b="1" i="1" u="heavy" spc="11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по </a:t>
            </a:r>
            <a:r>
              <a:rPr b="1" i="1" u="heavy" spc="124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образовательным</a:t>
            </a:r>
            <a:r>
              <a:rPr b="1" i="1" u="heavy" spc="-7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31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программам</a:t>
            </a:r>
            <a:endParaRPr dirty="0">
              <a:latin typeface="Trebuchet MS"/>
              <a:cs typeface="Trebuchet MS"/>
            </a:endParaRPr>
          </a:p>
          <a:p>
            <a:pPr marL="4286" algn="ctr"/>
            <a:r>
              <a:rPr u="heavy" spc="-45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imes New Roman"/>
              </a:rPr>
              <a:t>основно</a:t>
            </a:r>
            <a:r>
              <a:rPr b="1" i="1" u="heavy" spc="56" dirty="0" err="1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го</a:t>
            </a:r>
            <a:r>
              <a:rPr b="1" i="1" u="heavy" spc="56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5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общего</a:t>
            </a:r>
            <a:r>
              <a:rPr b="1" i="1" u="heavy" spc="83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 </a:t>
            </a:r>
            <a:r>
              <a:rPr b="1" i="1" u="heavy" spc="1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Trebuchet MS"/>
                <a:cs typeface="Trebuchet MS"/>
              </a:rPr>
              <a:t>образования"</a:t>
            </a:r>
            <a:endParaRPr dirty="0">
              <a:latin typeface="Trebuchet MS"/>
              <a:cs typeface="Trebuchet MS"/>
            </a:endParaRPr>
          </a:p>
          <a:p>
            <a:pPr marL="9525" marR="3810" algn="ctr">
              <a:lnSpc>
                <a:spcPts val="2520"/>
              </a:lnSpc>
              <a:spcBef>
                <a:spcPts val="68"/>
              </a:spcBef>
            </a:pP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к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допускаются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обучающиеся,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имеющие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академической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задолженности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lang="ru-RU"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полном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11" dirty="0">
                <a:solidFill>
                  <a:srgbClr val="000713"/>
                </a:solidFill>
                <a:latin typeface="Cambria"/>
                <a:cs typeface="Cambria"/>
              </a:rPr>
              <a:t>объеме </a:t>
            </a:r>
            <a:r>
              <a:rPr lang="ru-RU"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выполнившие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учебный план или </a:t>
            </a:r>
            <a:r>
              <a:rPr lang="ru-RU" sz="2400" b="1" spc="-8" dirty="0">
                <a:solidFill>
                  <a:srgbClr val="000713"/>
                </a:solidFill>
                <a:latin typeface="Cambria"/>
                <a:cs typeface="Cambria"/>
              </a:rPr>
              <a:t>индивидуальный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учебный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план </a:t>
            </a:r>
            <a:r>
              <a:rPr sz="2400" b="1" spc="-38" dirty="0">
                <a:solidFill>
                  <a:srgbClr val="C00000"/>
                </a:solidFill>
                <a:latin typeface="Georgia"/>
                <a:cs typeface="Georgia"/>
              </a:rPr>
              <a:t>и </a:t>
            </a:r>
            <a:r>
              <a:rPr sz="2400" b="1" spc="-15" dirty="0" err="1">
                <a:solidFill>
                  <a:srgbClr val="C00000"/>
                </a:solidFill>
                <a:latin typeface="Georgia"/>
                <a:cs typeface="Georgia"/>
              </a:rPr>
              <a:t>получивших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  </a:t>
            </a:r>
            <a:r>
              <a:rPr sz="2400" b="1" spc="-34" dirty="0">
                <a:solidFill>
                  <a:srgbClr val="C00000"/>
                </a:solidFill>
                <a:latin typeface="Georgia"/>
                <a:cs typeface="Georgia"/>
              </a:rPr>
              <a:t>ЗАЧЕТ </a:t>
            </a:r>
            <a:r>
              <a:rPr sz="2400" b="1" spc="-26" dirty="0" err="1">
                <a:solidFill>
                  <a:srgbClr val="C00000"/>
                </a:solidFill>
                <a:latin typeface="Georgia"/>
                <a:cs typeface="Georgia"/>
              </a:rPr>
              <a:t>за</a:t>
            </a:r>
            <a:r>
              <a:rPr sz="2400" b="1" spc="-26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26" dirty="0" err="1">
                <a:solidFill>
                  <a:srgbClr val="C00000"/>
                </a:solidFill>
                <a:latin typeface="Georgia"/>
                <a:cs typeface="Georgia"/>
              </a:rPr>
              <a:t>итоговое</a:t>
            </a:r>
            <a:r>
              <a:rPr sz="2400" b="1" spc="53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со</a:t>
            </a:r>
            <a:r>
              <a:rPr lang="ru-RU" sz="2400" b="1" spc="-4" dirty="0" err="1">
                <a:solidFill>
                  <a:srgbClr val="C00000"/>
                </a:solidFill>
                <a:latin typeface="Georgia"/>
                <a:cs typeface="Georgia"/>
              </a:rPr>
              <a:t>беседование</a:t>
            </a:r>
            <a:endParaRPr sz="2400" dirty="0">
              <a:solidFill>
                <a:srgbClr val="C00000"/>
              </a:solidFill>
              <a:latin typeface="Georgia"/>
              <a:cs typeface="Georgia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57150"/>
            <a:ext cx="68580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29" y="12652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56217" y="282349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ДОСРОЧНОЕ ЗАВЕРШЕНИЕ</a:t>
            </a:r>
            <a:endParaRPr sz="2775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28600" y="1200150"/>
            <a:ext cx="6285028" cy="2743200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chemeClr val="tx1"/>
                </a:solidFill>
              </a:rPr>
              <a:t>В случае если участник </a:t>
            </a:r>
            <a:r>
              <a:rPr lang="ru-RU" b="1" dirty="0">
                <a:solidFill>
                  <a:schemeClr val="tx1"/>
                </a:solidFill>
              </a:rPr>
              <a:t>по состоянию здоровья</a:t>
            </a:r>
            <a:r>
              <a:rPr lang="ru-RU" dirty="0">
                <a:solidFill>
                  <a:schemeClr val="tx1"/>
                </a:solidFill>
              </a:rPr>
              <a:t> или другим объективным причинам </a:t>
            </a:r>
            <a:r>
              <a:rPr lang="ru-RU" b="1" dirty="0">
                <a:solidFill>
                  <a:schemeClr val="tx1"/>
                </a:solidFill>
              </a:rPr>
              <a:t>не может завершить выполнение работы</a:t>
            </a:r>
            <a:r>
              <a:rPr lang="ru-RU" dirty="0">
                <a:solidFill>
                  <a:schemeClr val="tx1"/>
                </a:solidFill>
              </a:rPr>
              <a:t>, он ДОСРОЧНО покидает аудиторию. </a:t>
            </a:r>
            <a:r>
              <a:rPr lang="ru-RU" u="sng" dirty="0">
                <a:solidFill>
                  <a:schemeClr val="tx1"/>
                </a:solidFill>
              </a:rPr>
              <a:t>При согласии участника </a:t>
            </a:r>
            <a:r>
              <a:rPr lang="ru-RU" dirty="0">
                <a:solidFill>
                  <a:schemeClr val="tx1"/>
                </a:solidFill>
              </a:rPr>
              <a:t>экзамен завершается досрочно член ГЭК и медицинский работник составляют акт о досрочном завершении по объективным причинам.</a:t>
            </a:r>
          </a:p>
        </p:txBody>
      </p:sp>
    </p:spTree>
    <p:extLst>
      <p:ext uri="{BB962C8B-B14F-4D97-AF65-F5344CB8AC3E}">
        <p14:creationId xmlns:p14="http://schemas.microsoft.com/office/powerpoint/2010/main" xmlns="" val="2455359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80550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sz="2100" spc="-52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b="1" spc="-10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АППЕЛЯЦИИ:</a:t>
            </a:r>
            <a:endParaRPr sz="2100"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>
              <a:spcBef>
                <a:spcPts val="11"/>
              </a:spcBef>
            </a:pPr>
            <a:endParaRPr sz="2775" dirty="0"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9600" y="1091259"/>
            <a:ext cx="5957411" cy="34169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8206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2062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533400" y="1181946"/>
            <a:ext cx="6096000" cy="296427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7144" algn="just">
              <a:spcBef>
                <a:spcPts val="75"/>
              </a:spcBef>
            </a:pP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проведении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используется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пятибалльная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система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оценки.</a:t>
            </a:r>
            <a:endParaRPr sz="2400" dirty="0">
              <a:latin typeface="Cambria"/>
              <a:cs typeface="Cambria"/>
            </a:endParaRPr>
          </a:p>
          <a:p>
            <a:pPr marL="9525" marR="3810" algn="just"/>
            <a:r>
              <a:rPr lang="ru-RU" sz="2400" b="1" spc="-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первой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экзаменационной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работы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проверяются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автоматизированно.</a:t>
            </a:r>
            <a:endParaRPr sz="2400" dirty="0">
              <a:latin typeface="Cambria"/>
              <a:cs typeface="Cambria"/>
            </a:endParaRPr>
          </a:p>
          <a:p>
            <a:pPr marL="9525" marR="4763" algn="just"/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Ответы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задания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второй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части</a:t>
            </a:r>
            <a:r>
              <a:rPr sz="24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ОГЭ,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проверяются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экспертами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предметных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комиссий.</a:t>
            </a:r>
            <a:endParaRPr sz="24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08700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19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632920" y="262057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6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1408613"/>
            <a:ext cx="142875" cy="144018"/>
          </a:xfrm>
          <a:prstGeom prst="rect">
            <a:avLst/>
          </a:prstGeom>
        </p:spPr>
      </p:pic>
      <p:pic>
        <p:nvPicPr>
          <p:cNvPr id="7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7150" y="2686050"/>
            <a:ext cx="142875" cy="144018"/>
          </a:xfrm>
          <a:prstGeom prst="rect">
            <a:avLst/>
          </a:prstGeom>
        </p:spPr>
      </p:pic>
      <p:sp>
        <p:nvSpPr>
          <p:cNvPr id="8" name="object 5"/>
          <p:cNvSpPr txBox="1"/>
          <p:nvPr/>
        </p:nvSpPr>
        <p:spPr>
          <a:xfrm>
            <a:off x="632921" y="1146962"/>
            <a:ext cx="5894546" cy="19999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признаются</a:t>
            </a:r>
            <a:endParaRPr dirty="0">
              <a:latin typeface="Cambria"/>
              <a:cs typeface="Cambria"/>
            </a:endParaRPr>
          </a:p>
          <a:p>
            <a:pPr marL="9525" marR="143351"/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удовлетворительными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случае,</a:t>
            </a:r>
            <a:r>
              <a:rPr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если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обучающийся </a:t>
            </a:r>
            <a:r>
              <a:rPr b="1" spc="-382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набрал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 минимальное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 err="1">
                <a:solidFill>
                  <a:srgbClr val="000713"/>
                </a:solidFill>
                <a:latin typeface="Cambria"/>
                <a:cs typeface="Cambria"/>
              </a:rPr>
              <a:t>баллов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  <a:p>
            <a:pPr marL="9525" marR="3810" algn="just">
              <a:spcBef>
                <a:spcPts val="435"/>
              </a:spcBef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случае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получения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обучающимися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на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ГИА-9 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неудовлетворительных </a:t>
            </a:r>
            <a:r>
              <a:rPr b="1" spc="-30" dirty="0">
                <a:solidFill>
                  <a:srgbClr val="FF0000"/>
                </a:solidFill>
                <a:latin typeface="Cambria"/>
                <a:cs typeface="Cambria"/>
              </a:rPr>
              <a:t>результатов </a:t>
            </a:r>
            <a:r>
              <a:rPr b="1" spc="4" dirty="0">
                <a:solidFill>
                  <a:srgbClr val="FF0000"/>
                </a:solidFill>
                <a:latin typeface="Cambria"/>
                <a:cs typeface="Cambria"/>
              </a:rPr>
              <a:t>не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более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чем по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b="1" spc="13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b="1" spc="14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(из</a:t>
            </a:r>
            <a:r>
              <a:rPr b="1" spc="13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числа</a:t>
            </a:r>
            <a:r>
              <a:rPr b="1" spc="14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обязательных</a:t>
            </a:r>
            <a:r>
              <a:rPr b="1" spc="15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0" name="object 6"/>
          <p:cNvSpPr txBox="1"/>
          <p:nvPr/>
        </p:nvSpPr>
        <p:spPr>
          <a:xfrm>
            <a:off x="632920" y="3146868"/>
            <a:ext cx="320944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  <a:tabLst>
                <a:tab pos="1470184" algn="l"/>
                <a:tab pos="2013109" algn="l"/>
              </a:tabLst>
            </a:pP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	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выбору),</a:t>
            </a:r>
            <a:endParaRPr dirty="0">
              <a:latin typeface="Cambria"/>
              <a:cs typeface="Cambria"/>
            </a:endParaRPr>
          </a:p>
          <a:p>
            <a:pPr marL="9525">
              <a:tabLst>
                <a:tab pos="1389221" algn="l"/>
                <a:tab pos="1727359" algn="l"/>
                <a:tab pos="2546033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допущены	к	сд</a:t>
            </a:r>
            <a:r>
              <a:rPr b="1" spc="-68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че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ГИ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-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1" name="object 7"/>
          <p:cNvSpPr txBox="1"/>
          <p:nvPr/>
        </p:nvSpPr>
        <p:spPr>
          <a:xfrm>
            <a:off x="3872912" y="3150774"/>
            <a:ext cx="2643664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54305" marR="3810" indent="-145256">
              <a:spcBef>
                <a:spcPts val="75"/>
              </a:spcBef>
              <a:tabLst>
                <a:tab pos="624364" algn="l"/>
                <a:tab pos="701039" algn="l"/>
                <a:tab pos="1586865" algn="l"/>
              </a:tabLst>
            </a:pP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они		б</a:t>
            </a:r>
            <a:r>
              <a:rPr b="1" spc="-143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дут	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пов</a:t>
            </a:r>
            <a:r>
              <a:rPr b="1" spc="-45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орно  п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о	</a:t>
            </a:r>
            <a:r>
              <a:rPr b="1" spc="-19" dirty="0">
                <a:solidFill>
                  <a:srgbClr val="000713"/>
                </a:solidFill>
                <a:latin typeface="Cambria"/>
                <a:cs typeface="Cambria"/>
              </a:rPr>
              <a:t>с</a:t>
            </a:r>
            <a:r>
              <a:rPr b="1" spc="-11" dirty="0">
                <a:solidFill>
                  <a:srgbClr val="000713"/>
                </a:solidFill>
                <a:latin typeface="Cambria"/>
                <a:cs typeface="Cambria"/>
              </a:rPr>
              <a:t>оо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spc="-8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ст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щим</a:t>
            </a:r>
            <a:endParaRPr dirty="0">
              <a:latin typeface="Cambria"/>
              <a:cs typeface="Cambria"/>
            </a:endParaRPr>
          </a:p>
        </p:txBody>
      </p:sp>
      <p:sp>
        <p:nvSpPr>
          <p:cNvPr id="12" name="object 8"/>
          <p:cNvSpPr txBox="1"/>
          <p:nvPr/>
        </p:nvSpPr>
        <p:spPr>
          <a:xfrm>
            <a:off x="632920" y="3718296"/>
            <a:ext cx="4050506" cy="28661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 </a:t>
            </a:r>
            <a:r>
              <a:rPr b="1" dirty="0">
                <a:solidFill>
                  <a:srgbClr val="FF0000"/>
                </a:solidFill>
                <a:latin typeface="Cambria"/>
                <a:cs typeface="Cambria"/>
              </a:rPr>
              <a:t>в</a:t>
            </a:r>
            <a:r>
              <a:rPr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11" dirty="0">
                <a:solidFill>
                  <a:srgbClr val="FF0000"/>
                </a:solidFill>
                <a:latin typeface="Cambria"/>
                <a:cs typeface="Cambria"/>
              </a:rPr>
              <a:t>текущем</a:t>
            </a:r>
            <a:r>
              <a:rPr b="1" spc="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b="1" spc="-60" dirty="0">
                <a:solidFill>
                  <a:srgbClr val="FF0000"/>
                </a:solidFill>
                <a:latin typeface="Cambria"/>
                <a:cs typeface="Cambria"/>
              </a:rPr>
              <a:t>году</a:t>
            </a:r>
            <a:r>
              <a:rPr b="1" spc="-60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0686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33400" y="285750"/>
            <a:ext cx="5957411" cy="332303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812131" algn="ctr">
              <a:spcBef>
                <a:spcPts val="71"/>
              </a:spcBef>
            </a:pPr>
            <a:r>
              <a:rPr lang="ru-RU" sz="2100" b="1" dirty="0">
                <a:solidFill>
                  <a:schemeClr val="bg1"/>
                </a:solidFill>
              </a:rPr>
              <a:t>РЕЗУЛЬТАТЫ ГИА</a:t>
            </a:r>
            <a:endParaRPr sz="2775" b="1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3"/>
          <p:cNvSpPr txBox="1"/>
          <p:nvPr/>
        </p:nvSpPr>
        <p:spPr>
          <a:xfrm>
            <a:off x="356710" y="750813"/>
            <a:ext cx="6348890" cy="386984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indent="262890">
              <a:lnSpc>
                <a:spcPct val="114999"/>
              </a:lnSpc>
              <a:spcBef>
                <a:spcPts val="75"/>
              </a:spcBef>
            </a:pP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Обучающимся,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не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или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получившим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lang="ru-RU" sz="2200" b="1" spc="-4" dirty="0">
                <a:solidFill>
                  <a:srgbClr val="000713"/>
                </a:solidFill>
                <a:latin typeface="Cambria"/>
                <a:cs typeface="Cambria"/>
              </a:rPr>
              <a:t> н</a:t>
            </a:r>
            <a:r>
              <a:rPr sz="2200" b="1" spc="-11" dirty="0" err="1">
                <a:solidFill>
                  <a:srgbClr val="000713"/>
                </a:solidFill>
                <a:latin typeface="Cambria"/>
                <a:cs typeface="Cambria"/>
              </a:rPr>
              <a:t>еудовлетворительные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результаты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более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чем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 двум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200" b="1" spc="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000713"/>
                </a:solidFill>
                <a:latin typeface="Cambria"/>
                <a:cs typeface="Cambria"/>
              </a:rPr>
              <a:t>либо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получившим</a:t>
            </a:r>
            <a:r>
              <a:rPr lang="ru-RU" sz="2200" b="1" spc="-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8" dirty="0" err="1">
                <a:solidFill>
                  <a:srgbClr val="FF0000"/>
                </a:solidFill>
                <a:latin typeface="Cambria"/>
                <a:cs typeface="Cambria"/>
              </a:rPr>
              <a:t>повторно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11" dirty="0" err="1">
                <a:solidFill>
                  <a:srgbClr val="000713"/>
                </a:solidFill>
                <a:latin typeface="Cambria"/>
                <a:cs typeface="Cambria"/>
              </a:rPr>
              <a:t>неудовлетворительный</a:t>
            </a:r>
            <a:r>
              <a:rPr sz="22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30" dirty="0">
                <a:solidFill>
                  <a:srgbClr val="000713"/>
                </a:solidFill>
                <a:latin typeface="Cambria"/>
                <a:cs typeface="Cambria"/>
              </a:rPr>
              <a:t>результат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19" dirty="0">
                <a:solidFill>
                  <a:srgbClr val="000713"/>
                </a:solidFill>
                <a:latin typeface="Cambria"/>
                <a:cs typeface="Cambria"/>
              </a:rPr>
              <a:t>одному</a:t>
            </a:r>
            <a:r>
              <a:rPr sz="22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из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этих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предметов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на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ГИА-9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в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дополнительные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сроки,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000713"/>
                </a:solidFill>
                <a:latin typeface="Cambria"/>
                <a:cs typeface="Cambria"/>
              </a:rPr>
              <a:t>будет</a:t>
            </a:r>
            <a:r>
              <a:rPr sz="220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предоставлено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право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повторно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сдать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экзамены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200" b="1" spc="39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соответствующим </a:t>
            </a:r>
            <a:r>
              <a:rPr sz="22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22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2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200" b="1" dirty="0" err="1">
                <a:solidFill>
                  <a:srgbClr val="FF0000"/>
                </a:solidFill>
                <a:latin typeface="Cambria"/>
                <a:cs typeface="Cambria"/>
              </a:rPr>
              <a:t>не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>
                <a:solidFill>
                  <a:srgbClr val="FF0000"/>
                </a:solidFill>
                <a:latin typeface="Cambria"/>
                <a:cs typeface="Cambria"/>
              </a:rPr>
              <a:t>ранее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rgbClr val="FF0000"/>
                </a:solidFill>
                <a:latin typeface="Cambria"/>
                <a:cs typeface="Cambria"/>
              </a:rPr>
              <a:t>1</a:t>
            </a:r>
            <a:r>
              <a:rPr sz="2200" b="1" spc="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4" dirty="0" err="1">
                <a:solidFill>
                  <a:srgbClr val="FF0000"/>
                </a:solidFill>
                <a:latin typeface="Cambria"/>
                <a:cs typeface="Cambria"/>
              </a:rPr>
              <a:t>сентября</a:t>
            </a:r>
            <a:r>
              <a:rPr sz="2200" b="1" spc="-8" dirty="0">
                <a:solidFill>
                  <a:srgbClr val="FF0000"/>
                </a:solidFill>
                <a:latin typeface="Cambria"/>
                <a:cs typeface="Cambria"/>
              </a:rPr>
              <a:t> 202</a:t>
            </a:r>
            <a:r>
              <a:rPr lang="ru-RU" sz="2200" b="1" spc="-8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sz="2200" b="1" spc="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200" b="1" spc="-26" dirty="0">
                <a:solidFill>
                  <a:srgbClr val="FF0000"/>
                </a:solidFill>
                <a:latin typeface="Cambria"/>
                <a:cs typeface="Cambria"/>
              </a:rPr>
              <a:t>года.</a:t>
            </a:r>
            <a:endParaRPr sz="2200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121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53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7150" y="320136"/>
            <a:ext cx="6743700" cy="31367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lang="ru-RU" sz="1800" spc="9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ИТОГОВЫЕ ОТМЕТКИ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4"/>
          <p:cNvSpPr txBox="1"/>
          <p:nvPr/>
        </p:nvSpPr>
        <p:spPr>
          <a:xfrm>
            <a:off x="57150" y="858601"/>
            <a:ext cx="6743700" cy="4085894"/>
          </a:xfrm>
          <a:prstGeom prst="rect">
            <a:avLst/>
          </a:prstGeom>
        </p:spPr>
        <p:txBody>
          <a:bodyPr vert="horz" wrap="square" lIns="0" tIns="43339" rIns="0" bIns="0" rtlCol="0">
            <a:spAutoFit/>
          </a:bodyPr>
          <a:lstStyle/>
          <a:p>
            <a:pPr marL="104299" marR="99536" algn="ctr">
              <a:lnSpc>
                <a:spcPts val="2108"/>
              </a:lnSpc>
              <a:spcBef>
                <a:spcPts val="341"/>
              </a:spcBef>
            </a:pP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Итоговые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класс по 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русскому 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языку, </a:t>
            </a:r>
            <a:r>
              <a:rPr sz="1950" b="1" spc="-42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1950" b="1" spc="-4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учебным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предметам,</a:t>
            </a:r>
            <a:endParaRPr sz="1950" dirty="0">
              <a:latin typeface="Cambria"/>
              <a:cs typeface="Cambria"/>
            </a:endParaRPr>
          </a:p>
          <a:p>
            <a:pPr marL="340519" marR="333851" indent="-1429" algn="ctr">
              <a:lnSpc>
                <a:spcPts val="2108"/>
              </a:lnSpc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выбору обучающегося,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определяются</a:t>
            </a:r>
            <a:r>
              <a:rPr sz="195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как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 среднее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арифметическое</a:t>
            </a:r>
            <a:endParaRPr sz="1950" dirty="0">
              <a:latin typeface="Cambria"/>
              <a:cs typeface="Cambria"/>
            </a:endParaRPr>
          </a:p>
          <a:p>
            <a:pPr algn="ctr">
              <a:lnSpc>
                <a:spcPts val="1958"/>
              </a:lnSpc>
            </a:pP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</a:t>
            </a:r>
            <a:r>
              <a:rPr sz="1950" b="1" spc="-34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и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экзаменационной</a:t>
            </a:r>
            <a:r>
              <a:rPr sz="1950" b="1" spc="-23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FF0000"/>
                </a:solidFill>
                <a:latin typeface="Cambria"/>
                <a:cs typeface="Cambria"/>
              </a:rPr>
              <a:t>отметок</a:t>
            </a:r>
            <a:r>
              <a:rPr sz="1950" b="1" spc="-4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endParaRPr sz="1950" dirty="0"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аттестат</a:t>
            </a:r>
            <a:r>
              <a:rPr sz="1950" b="1" spc="-2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целыми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числами</a:t>
            </a:r>
            <a:r>
              <a:rPr sz="195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в </a:t>
            </a:r>
            <a:r>
              <a:rPr sz="195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соответствии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с правилами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математического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23" dirty="0" err="1">
                <a:solidFill>
                  <a:srgbClr val="000713"/>
                </a:solidFill>
                <a:latin typeface="Cambria"/>
                <a:cs typeface="Cambria"/>
              </a:rPr>
              <a:t>округления</a:t>
            </a:r>
            <a:r>
              <a:rPr sz="1950" b="1" spc="-23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endParaRPr lang="ru-RU" sz="80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endParaRPr lang="ru-RU" sz="1950" b="1" spc="-23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33363" marR="227648" algn="ctr">
              <a:lnSpc>
                <a:spcPts val="2108"/>
              </a:lnSpc>
              <a:spcBef>
                <a:spcPts val="146"/>
              </a:spcBef>
            </a:pP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Например: годовая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4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+ экзаменационная «</a:t>
            </a:r>
            <a:r>
              <a:rPr lang="ru-RU" sz="24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sz="1950" b="1" spc="-23" dirty="0">
                <a:solidFill>
                  <a:srgbClr val="000713"/>
                </a:solidFill>
                <a:latin typeface="Cambria"/>
                <a:cs typeface="Cambria"/>
              </a:rPr>
              <a:t>» = «</a:t>
            </a:r>
            <a:r>
              <a:rPr lang="ru-RU" sz="2800" b="1" spc="-23" dirty="0">
                <a:solidFill>
                  <a:srgbClr val="FF0000"/>
                </a:solidFill>
                <a:latin typeface="Cambria"/>
                <a:cs typeface="Cambria"/>
              </a:rPr>
              <a:t>5</a:t>
            </a:r>
            <a:r>
              <a:rPr lang="ru-RU" b="1" spc="-23" dirty="0">
                <a:latin typeface="Cambria"/>
                <a:cs typeface="Cambria"/>
              </a:rPr>
              <a:t>»</a:t>
            </a:r>
            <a:endParaRPr sz="1950" dirty="0">
              <a:latin typeface="Cambria"/>
              <a:cs typeface="Cambria"/>
            </a:endParaRPr>
          </a:p>
          <a:p>
            <a:pPr marL="318611" marR="314325" indent="-953" algn="ctr"/>
            <a:endParaRPr lang="ru-RU" sz="800" b="1" spc="-11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r>
              <a:rPr sz="1950" b="1" spc="-11" dirty="0" err="1">
                <a:solidFill>
                  <a:srgbClr val="000713"/>
                </a:solidFill>
                <a:latin typeface="Cambria"/>
                <a:cs typeface="Cambria"/>
              </a:rPr>
              <a:t>Итоговые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 по </a:t>
            </a:r>
            <a:r>
              <a:rPr sz="1950" b="1" spc="-11" dirty="0">
                <a:solidFill>
                  <a:srgbClr val="000713"/>
                </a:solidFill>
                <a:latin typeface="Cambria"/>
                <a:cs typeface="Cambria"/>
              </a:rPr>
              <a:t>другим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выставляются</a:t>
            </a:r>
            <a:r>
              <a:rPr sz="195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dirty="0">
                <a:solidFill>
                  <a:srgbClr val="FF0000"/>
                </a:solidFill>
                <a:latin typeface="Cambria"/>
                <a:cs typeface="Cambria"/>
              </a:rPr>
              <a:t>на </a:t>
            </a:r>
            <a:r>
              <a:rPr sz="1950" b="1" spc="-4" dirty="0">
                <a:solidFill>
                  <a:srgbClr val="FF0000"/>
                </a:solidFill>
                <a:latin typeface="Cambria"/>
                <a:cs typeface="Cambria"/>
              </a:rPr>
              <a:t>основе</a:t>
            </a:r>
            <a:r>
              <a:rPr sz="1950" b="1" spc="-30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19" dirty="0">
                <a:solidFill>
                  <a:srgbClr val="FF0000"/>
                </a:solidFill>
                <a:latin typeface="Cambria"/>
                <a:cs typeface="Cambria"/>
              </a:rPr>
              <a:t>годовой </a:t>
            </a:r>
            <a:r>
              <a:rPr sz="1950" b="1" spc="-41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отметки</a:t>
            </a:r>
            <a:r>
              <a:rPr sz="195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8" dirty="0">
                <a:solidFill>
                  <a:srgbClr val="000713"/>
                </a:solidFill>
                <a:latin typeface="Cambria"/>
                <a:cs typeface="Cambria"/>
              </a:rPr>
              <a:t>выпускника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за </a:t>
            </a:r>
            <a:r>
              <a:rPr sz="195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195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</a:t>
            </a:r>
            <a:r>
              <a:rPr sz="195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lang="ru-RU" sz="195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318611" marR="314325" indent="-953" algn="ctr"/>
            <a:endParaRPr sz="195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909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0" y="339680"/>
            <a:ext cx="6743700" cy="322781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910715" algn="ctr">
              <a:lnSpc>
                <a:spcPts val="2640"/>
              </a:lnSpc>
              <a:spcBef>
                <a:spcPts val="75"/>
              </a:spcBef>
              <a:tabLst>
                <a:tab pos="2646997" algn="l"/>
                <a:tab pos="3883343" algn="l"/>
              </a:tabLst>
            </a:pPr>
            <a:r>
              <a:rPr sz="2100" b="0" spc="-55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1800" spc="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</a:rPr>
              <a:t>АТТЕСТАТ С ОТЛИЧИЕМ</a:t>
            </a:r>
            <a:endParaRPr sz="18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5" name="object 6"/>
          <p:cNvSpPr txBox="1"/>
          <p:nvPr/>
        </p:nvSpPr>
        <p:spPr>
          <a:xfrm>
            <a:off x="400050" y="989976"/>
            <a:ext cx="6343650" cy="355161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Выдается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выпускникам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класса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: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9525">
              <a:spcBef>
                <a:spcPts val="75"/>
              </a:spcBef>
            </a:pPr>
            <a:endParaRPr sz="1000" dirty="0">
              <a:latin typeface="Cambria"/>
              <a:cs typeface="Cambria"/>
            </a:endParaRPr>
          </a:p>
          <a:p>
            <a:pPr marL="9525"/>
            <a:r>
              <a:rPr sz="2400" b="1" spc="-8" dirty="0" err="1">
                <a:solidFill>
                  <a:srgbClr val="000713"/>
                </a:solidFill>
                <a:latin typeface="Cambria"/>
                <a:cs typeface="Cambria"/>
              </a:rPr>
              <a:t>успешно</a:t>
            </a:r>
            <a:r>
              <a:rPr sz="2400" b="1" spc="-30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прошедшим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ГИА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(набравшим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endParaRPr sz="2400" dirty="0">
              <a:latin typeface="Cambria"/>
              <a:cs typeface="Cambria"/>
            </a:endParaRPr>
          </a:p>
          <a:p>
            <a:pPr marL="9525" marR="3810"/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сдаваемым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предметам минимальное </a:t>
            </a:r>
            <a:r>
              <a:rPr sz="2400" b="1" spc="-38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количество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первичных</a:t>
            </a:r>
            <a:r>
              <a:rPr sz="2400" b="1" spc="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баллов);</a:t>
            </a:r>
            <a:endParaRPr sz="2400" dirty="0">
              <a:latin typeface="Cambria"/>
              <a:cs typeface="Cambria"/>
            </a:endParaRPr>
          </a:p>
          <a:p>
            <a:pPr marL="9525" marR="214789" indent="49054">
              <a:spcBef>
                <a:spcPts val="435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имеющим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итоговые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отметки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23" dirty="0">
                <a:solidFill>
                  <a:srgbClr val="FF0000"/>
                </a:solidFill>
                <a:latin typeface="Cambria"/>
                <a:cs typeface="Cambria"/>
              </a:rPr>
              <a:t>"отлично"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400" b="1" spc="-386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всем</a:t>
            </a:r>
            <a:r>
              <a:rPr sz="2400" b="1" spc="-1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учебным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предметам</a:t>
            </a:r>
            <a:r>
              <a:rPr sz="2400" b="1" spc="8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8" dirty="0">
                <a:solidFill>
                  <a:srgbClr val="FF0000"/>
                </a:solidFill>
                <a:latin typeface="Cambria"/>
                <a:cs typeface="Cambria"/>
              </a:rPr>
              <a:t>учебного</a:t>
            </a:r>
            <a:r>
              <a:rPr sz="2400" b="1" dirty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FF0000"/>
                </a:solidFill>
                <a:latin typeface="Cambria"/>
                <a:cs typeface="Cambria"/>
              </a:rPr>
              <a:t>плана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изучавшимся на уровне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основного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общего 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образования.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832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42875" y="1123950"/>
            <a:ext cx="6572250" cy="2538035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>
              <a:spcBef>
                <a:spcPts val="791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fipi.ru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Федеральный </a:t>
            </a:r>
            <a:r>
              <a:rPr sz="1500" b="1" spc="53" dirty="0">
                <a:solidFill>
                  <a:srgbClr val="404040"/>
                </a:solidFill>
                <a:latin typeface="Georgia"/>
                <a:cs typeface="Georgia"/>
              </a:rPr>
              <a:t>институт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педагогических</a:t>
            </a:r>
            <a:r>
              <a:rPr sz="1500" b="1" spc="293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измерений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724"/>
              </a:spcBef>
              <a:tabLst>
                <a:tab pos="4353878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ege.edu.ru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</a:t>
            </a:r>
            <a:r>
              <a:rPr sz="1500" b="1" spc="-49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</a:t>
            </a:r>
            <a:r>
              <a:rPr sz="1500" b="1" spc="12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1" dirty="0">
                <a:solidFill>
                  <a:srgbClr val="404040"/>
                </a:solidFill>
                <a:latin typeface="Georgia"/>
                <a:cs typeface="Georgia"/>
              </a:rPr>
              <a:t>информационный	портал</a:t>
            </a:r>
            <a:r>
              <a:rPr sz="1500" b="1" spc="105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ЕГЭ</a:t>
            </a:r>
            <a:endParaRPr sz="1500" dirty="0">
              <a:latin typeface="Georgia"/>
              <a:cs typeface="Georgia"/>
            </a:endParaRPr>
          </a:p>
          <a:p>
            <a:pPr marL="167164" marR="159544" algn="ctr">
              <a:spcBef>
                <a:spcPts val="810"/>
              </a:spcBef>
              <a:tabLst>
                <a:tab pos="5004435" algn="l"/>
              </a:tabLst>
            </a:pPr>
            <a:r>
              <a:rPr sz="1500" b="1" u="heavy" spc="-26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obrnadzor.gov.ru</a:t>
            </a:r>
            <a:r>
              <a:rPr sz="1500" b="1" spc="-26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8" dirty="0">
                <a:solidFill>
                  <a:srgbClr val="404040"/>
                </a:solidFill>
                <a:latin typeface="Georgia"/>
                <a:cs typeface="Georgia"/>
              </a:rPr>
              <a:t>Федеральная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служба </a:t>
            </a:r>
            <a:r>
              <a:rPr sz="1500" b="1" spc="24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по</a:t>
            </a:r>
            <a:r>
              <a:rPr sz="1500" b="1" spc="127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8" dirty="0">
                <a:solidFill>
                  <a:srgbClr val="404040"/>
                </a:solidFill>
                <a:latin typeface="Georgia"/>
                <a:cs typeface="Georgia"/>
              </a:rPr>
              <a:t>надзору	</a:t>
            </a:r>
            <a:r>
              <a:rPr sz="1500" b="1" spc="38" dirty="0">
                <a:solidFill>
                  <a:srgbClr val="404040"/>
                </a:solidFill>
                <a:latin typeface="Georgia"/>
                <a:cs typeface="Georgia"/>
              </a:rPr>
              <a:t>в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сфере 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-9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810"/>
              </a:spcBef>
            </a:pPr>
            <a:r>
              <a:rPr sz="1500" b="1" u="heavy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www.rustest.ru</a:t>
            </a:r>
            <a:r>
              <a:rPr sz="1500" b="1" spc="-19" dirty="0">
                <a:solidFill>
                  <a:srgbClr val="800000"/>
                </a:solidFill>
                <a:latin typeface="Georgia"/>
                <a:cs typeface="Georgia"/>
                <a:hlinkClick r:id="rId3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Официальный </a:t>
            </a:r>
            <a:r>
              <a:rPr sz="1500" b="1" spc="34" dirty="0">
                <a:solidFill>
                  <a:srgbClr val="404040"/>
                </a:solidFill>
                <a:latin typeface="Georgia"/>
                <a:cs typeface="Georgia"/>
              </a:rPr>
              <a:t>сайт </a:t>
            </a:r>
            <a:r>
              <a:rPr sz="1500" b="1" spc="-4" dirty="0">
                <a:solidFill>
                  <a:srgbClr val="404040"/>
                </a:solidFill>
                <a:latin typeface="Georgia"/>
                <a:cs typeface="Georgia"/>
              </a:rPr>
              <a:t>Федерального</a:t>
            </a:r>
            <a:r>
              <a:rPr sz="1500" b="1" spc="-4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15" dirty="0">
                <a:solidFill>
                  <a:srgbClr val="404040"/>
                </a:solidFill>
                <a:latin typeface="Georgia"/>
                <a:cs typeface="Georgia"/>
              </a:rPr>
              <a:t>центра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lang="ru-RU" sz="1500" b="1" spc="15" dirty="0">
                <a:solidFill>
                  <a:srgbClr val="404040"/>
                </a:solidFill>
                <a:latin typeface="Georgia"/>
                <a:cs typeface="Georgia"/>
              </a:rPr>
              <a:t>Т</a:t>
            </a:r>
            <a:r>
              <a:rPr sz="1500" b="1" spc="15" dirty="0" err="1">
                <a:solidFill>
                  <a:srgbClr val="404040"/>
                </a:solidFill>
                <a:latin typeface="Georgia"/>
                <a:cs typeface="Georgia"/>
              </a:rPr>
              <a:t>естирования</a:t>
            </a:r>
            <a:endParaRPr sz="1500" dirty="0">
              <a:latin typeface="Georgia"/>
              <a:cs typeface="Georgia"/>
            </a:endParaRPr>
          </a:p>
          <a:p>
            <a:pPr algn="ctr">
              <a:spcBef>
                <a:spcPts val="544"/>
              </a:spcBef>
              <a:tabLst>
                <a:tab pos="4706303" algn="l"/>
              </a:tabLst>
            </a:pPr>
            <a:r>
              <a:rPr sz="1500" b="1" u="heavy" spc="-11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mon.gov.ru</a:t>
            </a:r>
            <a:r>
              <a:rPr sz="1500" b="1" spc="-11" dirty="0">
                <a:solidFill>
                  <a:srgbClr val="800000"/>
                </a:solidFill>
                <a:latin typeface="Georgia"/>
                <a:cs typeface="Georgia"/>
              </a:rPr>
              <a:t> </a:t>
            </a:r>
            <a:r>
              <a:rPr sz="1500" b="1" spc="-26" dirty="0">
                <a:solidFill>
                  <a:srgbClr val="404040"/>
                </a:solidFill>
                <a:latin typeface="Georgia"/>
                <a:cs typeface="Georgia"/>
              </a:rPr>
              <a:t>-  </a:t>
            </a:r>
            <a:r>
              <a:rPr sz="1500" b="1" spc="11" dirty="0">
                <a:solidFill>
                  <a:srgbClr val="404040"/>
                </a:solidFill>
                <a:latin typeface="Georgia"/>
                <a:cs typeface="Georgia"/>
              </a:rPr>
              <a:t>Министерство </a:t>
            </a:r>
            <a:r>
              <a:rPr sz="1500" b="1" spc="-15" dirty="0">
                <a:solidFill>
                  <a:srgbClr val="404040"/>
                </a:solidFill>
                <a:latin typeface="Georgia"/>
                <a:cs typeface="Georgia"/>
              </a:rPr>
              <a:t>образования</a:t>
            </a:r>
            <a:r>
              <a:rPr sz="1500" b="1" spc="210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-23" dirty="0">
                <a:solidFill>
                  <a:srgbClr val="404040"/>
                </a:solidFill>
                <a:latin typeface="Georgia"/>
                <a:cs typeface="Georgia"/>
              </a:rPr>
              <a:t>и</a:t>
            </a:r>
            <a:r>
              <a:rPr sz="1500" b="1" spc="131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spc="4" dirty="0" err="1">
                <a:solidFill>
                  <a:srgbClr val="404040"/>
                </a:solidFill>
                <a:latin typeface="Georgia"/>
                <a:cs typeface="Georgia"/>
              </a:rPr>
              <a:t>науки</a:t>
            </a:r>
            <a:r>
              <a:rPr lang="ru-RU" sz="1500" b="1" spc="4" dirty="0">
                <a:solidFill>
                  <a:srgbClr val="404040"/>
                </a:solidFill>
                <a:latin typeface="Georgia"/>
                <a:cs typeface="Georgia"/>
              </a:rPr>
              <a:t> </a:t>
            </a:r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Российской</a:t>
            </a:r>
            <a:endParaRPr sz="1500" dirty="0">
              <a:latin typeface="Georgia"/>
              <a:cs typeface="Georgia"/>
            </a:endParaRPr>
          </a:p>
          <a:p>
            <a:pPr marL="476" algn="ctr"/>
            <a:r>
              <a:rPr sz="1500" b="1" dirty="0" err="1">
                <a:solidFill>
                  <a:srgbClr val="404040"/>
                </a:solidFill>
                <a:latin typeface="Georgia"/>
                <a:cs typeface="Georgia"/>
              </a:rPr>
              <a:t>Федерации</a:t>
            </a:r>
            <a:endParaRPr sz="15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0578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САЙТЫ </a:t>
            </a:r>
            <a:r>
              <a:rPr sz="2400" i="1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В</a:t>
            </a:r>
            <a:r>
              <a:rPr sz="2400" i="1" spc="-32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i="1" spc="-6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ПОМОЩЬ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124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571501" y="1885951"/>
            <a:ext cx="5894069" cy="1827584"/>
          </a:xfrm>
          <a:prstGeom prst="rect">
            <a:avLst/>
          </a:prstGeom>
        </p:spPr>
        <p:txBody>
          <a:bodyPr vert="horz" wrap="square" lIns="0" tIns="100489" rIns="0" bIns="0" rtlCol="0">
            <a:spAutoFit/>
          </a:bodyPr>
          <a:lstStyle/>
          <a:p>
            <a:pPr marL="139541" algn="ctr">
              <a:spcBef>
                <a:spcPts val="791"/>
              </a:spcBef>
            </a:pPr>
            <a:r>
              <a:rPr lang="ru-RU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Заместитель директора по УВР:</a:t>
            </a:r>
          </a:p>
          <a:p>
            <a:pPr marL="139541" algn="ctr">
              <a:spcBef>
                <a:spcPts val="791"/>
              </a:spcBef>
            </a:pPr>
            <a:r>
              <a:rPr lang="ru-RU" b="1" spc="-19" dirty="0" err="1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Хроликова</a:t>
            </a:r>
            <a:r>
              <a:rPr lang="ru-RU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 Инна Станиславовна</a:t>
            </a:r>
          </a:p>
          <a:p>
            <a:pPr marL="139541" algn="ctr">
              <a:spcBef>
                <a:spcPts val="791"/>
              </a:spcBef>
            </a:pPr>
            <a:r>
              <a:rPr lang="ru-RU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</a:rPr>
              <a:t>89193735319</a:t>
            </a:r>
          </a:p>
          <a:p>
            <a:pPr marL="139541" algn="ctr">
              <a:spcBef>
                <a:spcPts val="791"/>
              </a:spcBef>
            </a:pPr>
            <a:r>
              <a:rPr lang="en-US" b="1" spc="-19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Georgia"/>
                <a:cs typeface="Georgia"/>
                <a:hlinkClick r:id="rId3"/>
              </a:rPr>
              <a:t>inna-66region@mail.ru</a:t>
            </a:r>
            <a:endParaRPr lang="en-US" b="1" spc="-19" dirty="0">
              <a:solidFill>
                <a:srgbClr val="800000"/>
              </a:solidFill>
              <a:uFill>
                <a:solidFill>
                  <a:srgbClr val="800000"/>
                </a:solidFill>
              </a:uFill>
              <a:latin typeface="Georgia"/>
              <a:cs typeface="Georgia"/>
            </a:endParaRPr>
          </a:p>
          <a:p>
            <a:pPr marL="139541">
              <a:spcBef>
                <a:spcPts val="791"/>
              </a:spcBef>
            </a:pPr>
            <a:endParaRPr sz="135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76600" y="263507"/>
            <a:ext cx="2853214" cy="379431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2400" b="0" spc="-600" dirty="0"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sz="2400" i="1" spc="-75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Наши контакты</a:t>
            </a:r>
            <a:endParaRPr sz="24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1629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143" y="133350"/>
            <a:ext cx="6858000" cy="632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457200" y="243150"/>
            <a:ext cx="6024086" cy="52257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22058" algn="ctr">
              <a:lnSpc>
                <a:spcPts val="1980"/>
              </a:lnSpc>
              <a:spcBef>
                <a:spcPts val="75"/>
              </a:spcBef>
            </a:pPr>
            <a:r>
              <a:rPr u="heavy" spc="-4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ПОЛУЧЕНИЕ </a:t>
            </a:r>
            <a:r>
              <a:rPr lang="ru-RU" b="1" spc="-79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АТТЕСТАТА </a:t>
            </a:r>
            <a:r>
              <a:rPr lang="ru-RU" b="1" spc="-127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</a:t>
            </a:r>
            <a:r>
              <a:rPr lang="ru-RU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266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ОСНОВНО</a:t>
            </a:r>
            <a:r>
              <a:rPr b="1" spc="-68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М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  <a:p>
            <a:pPr marL="1221581" algn="ctr">
              <a:lnSpc>
                <a:spcPts val="1980"/>
              </a:lnSpc>
            </a:pPr>
            <a:r>
              <a:rPr spc="-45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6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ОБЩЕМ</a:t>
            </a:r>
            <a:r>
              <a:rPr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lang="ru-RU" b="1" spc="-184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spc="-10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ОБРАЗОВАНИИ:</a:t>
            </a:r>
            <a:endParaRPr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5"/>
          <p:cNvSpPr txBox="1"/>
          <p:nvPr/>
        </p:nvSpPr>
        <p:spPr>
          <a:xfrm>
            <a:off x="457200" y="1037240"/>
            <a:ext cx="6261211" cy="3887603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сл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о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вие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получ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е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ния   ат</a:t>
            </a:r>
            <a:r>
              <a:rPr lang="ru-RU" sz="2800" b="1" spc="-41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еста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т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а об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основном общем образовани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и 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обу</a:t>
            </a:r>
            <a:r>
              <a:rPr lang="ru-RU" sz="2800" b="1" spc="-11" dirty="0">
                <a:solidFill>
                  <a:srgbClr val="000713"/>
                </a:solidFill>
                <a:latin typeface="Cambria"/>
                <a:cs typeface="Cambria"/>
              </a:rPr>
              <a:t>ч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ю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щи</a:t>
            </a:r>
            <a:r>
              <a:rPr lang="ru-RU" sz="2800" b="1" spc="4" dirty="0">
                <a:solidFill>
                  <a:srgbClr val="000713"/>
                </a:solidFill>
                <a:latin typeface="Cambria"/>
                <a:cs typeface="Cambria"/>
              </a:rPr>
              <a:t>м</a:t>
            </a:r>
            <a:r>
              <a:rPr lang="ru-RU" sz="2800" b="1" spc="-4" dirty="0">
                <a:solidFill>
                  <a:srgbClr val="000713"/>
                </a:solidFill>
                <a:latin typeface="Cambria"/>
                <a:cs typeface="Cambria"/>
              </a:rPr>
              <a:t>ис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я – </a:t>
            </a:r>
            <a:r>
              <a:rPr lang="ru-RU" sz="2800" b="1" spc="-38" dirty="0">
                <a:solidFill>
                  <a:srgbClr val="000713"/>
                </a:solidFill>
                <a:latin typeface="Cambria"/>
                <a:cs typeface="Cambria"/>
              </a:rPr>
              <a:t>у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спешное </a:t>
            </a:r>
            <a:r>
              <a:rPr sz="2800" b="1" spc="-11" dirty="0" err="1">
                <a:solidFill>
                  <a:srgbClr val="000713"/>
                </a:solidFill>
                <a:latin typeface="Cambria"/>
                <a:cs typeface="Cambria"/>
              </a:rPr>
              <a:t>прохождение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ГИА </a:t>
            </a:r>
            <a:r>
              <a:rPr sz="2800" b="1" dirty="0">
                <a:solidFill>
                  <a:srgbClr val="FF0000"/>
                </a:solidFill>
                <a:latin typeface="Cambria"/>
                <a:cs typeface="Cambria"/>
              </a:rPr>
              <a:t>по </a:t>
            </a:r>
            <a:r>
              <a:rPr sz="2800" b="1" spc="-4" dirty="0">
                <a:solidFill>
                  <a:srgbClr val="FF0000"/>
                </a:solidFill>
                <a:latin typeface="Cambria"/>
                <a:cs typeface="Cambria"/>
              </a:rPr>
              <a:t>четырем учебным предметам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: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обязательным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учебным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19" dirty="0">
                <a:solidFill>
                  <a:srgbClr val="000713"/>
                </a:solidFill>
                <a:latin typeface="Cambria"/>
                <a:cs typeface="Cambria"/>
              </a:rPr>
              <a:t>(русскому 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 err="1">
                <a:solidFill>
                  <a:srgbClr val="000713"/>
                </a:solidFill>
                <a:latin typeface="Cambria"/>
                <a:cs typeface="Cambria"/>
              </a:rPr>
              <a:t>языку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и</a:t>
            </a:r>
            <a:r>
              <a:rPr lang="ru-RU"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800" b="1" spc="-8" dirty="0">
                <a:solidFill>
                  <a:srgbClr val="000713"/>
                </a:solidFill>
                <a:latin typeface="Cambria"/>
                <a:cs typeface="Cambria"/>
              </a:rPr>
              <a:t>математике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),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а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также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 по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двум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учебным </a:t>
            </a:r>
            <a:r>
              <a:rPr sz="28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>
                <a:solidFill>
                  <a:srgbClr val="000713"/>
                </a:solidFill>
                <a:latin typeface="Cambria"/>
                <a:cs typeface="Cambria"/>
              </a:rPr>
              <a:t>предметам</a:t>
            </a:r>
            <a:r>
              <a:rPr sz="28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4" dirty="0" err="1">
                <a:solidFill>
                  <a:srgbClr val="000713"/>
                </a:solidFill>
                <a:latin typeface="Cambria"/>
                <a:cs typeface="Cambria"/>
              </a:rPr>
              <a:t>по</a:t>
            </a:r>
            <a:r>
              <a:rPr sz="2800" b="1" spc="-1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 err="1">
                <a:solidFill>
                  <a:srgbClr val="000713"/>
                </a:solidFill>
                <a:latin typeface="Cambria"/>
                <a:cs typeface="Cambria"/>
              </a:rPr>
              <a:t>выбору</a:t>
            </a:r>
            <a:r>
              <a:rPr sz="2800" b="1" spc="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800" b="1" spc="-8" dirty="0">
                <a:solidFill>
                  <a:srgbClr val="000713"/>
                </a:solidFill>
                <a:latin typeface="Cambria"/>
                <a:cs typeface="Cambria"/>
              </a:rPr>
              <a:t>обучающегося.</a:t>
            </a:r>
            <a:endParaRPr sz="28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8889" y="121947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256861" y="971550"/>
            <a:ext cx="6286500" cy="2908008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pPr marL="9525">
              <a:spcBef>
                <a:spcPts val="1316"/>
              </a:spcBef>
            </a:pPr>
            <a:r>
              <a:rPr sz="2800" b="1" spc="-56" dirty="0">
                <a:latin typeface="Georgia"/>
                <a:cs typeface="Georgia"/>
              </a:rPr>
              <a:t>Цель: </a:t>
            </a:r>
            <a:r>
              <a:rPr sz="2800" spc="113" dirty="0">
                <a:latin typeface="Georgia"/>
                <a:cs typeface="Georgia"/>
              </a:rPr>
              <a:t>допуск </a:t>
            </a:r>
            <a:r>
              <a:rPr sz="2800" spc="158" dirty="0">
                <a:latin typeface="Georgia"/>
                <a:cs typeface="Georgia"/>
              </a:rPr>
              <a:t>к</a:t>
            </a:r>
            <a:r>
              <a:rPr sz="2800" spc="-23" dirty="0">
                <a:latin typeface="Georgia"/>
                <a:cs typeface="Georgia"/>
              </a:rPr>
              <a:t> </a:t>
            </a:r>
            <a:r>
              <a:rPr sz="2800" spc="-19" dirty="0">
                <a:latin typeface="Georgia"/>
                <a:cs typeface="Georgia"/>
              </a:rPr>
              <a:t>ГИА</a:t>
            </a:r>
            <a:endParaRPr sz="2800" dirty="0">
              <a:latin typeface="Georgia"/>
              <a:cs typeface="Georgia"/>
            </a:endParaRPr>
          </a:p>
          <a:p>
            <a:pPr marL="9525">
              <a:spcBef>
                <a:spcPts val="1241"/>
              </a:spcBef>
            </a:pPr>
            <a:r>
              <a:rPr sz="2800" b="1" spc="19" dirty="0" err="1">
                <a:latin typeface="Georgia"/>
                <a:cs typeface="Georgia"/>
              </a:rPr>
              <a:t>Результат</a:t>
            </a:r>
            <a:r>
              <a:rPr sz="2800" b="1" spc="19" dirty="0">
                <a:latin typeface="Georgia"/>
                <a:cs typeface="Georgia"/>
              </a:rPr>
              <a:t>: </a:t>
            </a:r>
            <a:r>
              <a:rPr sz="2800" spc="94" dirty="0">
                <a:latin typeface="Georgia"/>
                <a:cs typeface="Georgia"/>
              </a:rPr>
              <a:t>зачет </a:t>
            </a:r>
            <a:r>
              <a:rPr sz="2800" dirty="0" err="1">
                <a:latin typeface="Georgia"/>
                <a:cs typeface="Georgia"/>
              </a:rPr>
              <a:t>или</a:t>
            </a:r>
            <a:r>
              <a:rPr sz="2800" spc="416" dirty="0">
                <a:latin typeface="Georgia"/>
                <a:cs typeface="Georgia"/>
              </a:rPr>
              <a:t> </a:t>
            </a:r>
            <a:r>
              <a:rPr sz="2800" spc="90" dirty="0" err="1">
                <a:latin typeface="Georgia"/>
                <a:cs typeface="Georgia"/>
              </a:rPr>
              <a:t>незачет</a:t>
            </a:r>
            <a:endParaRPr sz="2800" dirty="0">
              <a:latin typeface="Georgia"/>
              <a:cs typeface="Georgia"/>
            </a:endParaRPr>
          </a:p>
          <a:p>
            <a:pPr marL="9525" marR="493871" algn="just">
              <a:spcBef>
                <a:spcPts val="4"/>
              </a:spcBef>
            </a:pPr>
            <a:r>
              <a:rPr sz="2800" b="1" spc="60" dirty="0">
                <a:latin typeface="Georgia"/>
                <a:cs typeface="Georgia"/>
              </a:rPr>
              <a:t>Дата </a:t>
            </a:r>
            <a:r>
              <a:rPr sz="2800" b="1" dirty="0">
                <a:latin typeface="Georgia"/>
                <a:cs typeface="Georgia"/>
              </a:rPr>
              <a:t>проведения</a:t>
            </a:r>
            <a:r>
              <a:rPr sz="2800" b="1">
                <a:latin typeface="Georgia"/>
                <a:cs typeface="Georgia"/>
              </a:rPr>
              <a:t>: </a:t>
            </a:r>
            <a:endParaRPr lang="ru-RU" sz="2800" b="1" dirty="0" smtClean="0">
              <a:latin typeface="Georgia"/>
              <a:cs typeface="Georgia"/>
            </a:endParaRPr>
          </a:p>
          <a:p>
            <a:pPr marL="9525" marR="493871" algn="just">
              <a:spcBef>
                <a:spcPts val="4"/>
              </a:spcBef>
            </a:pPr>
            <a:r>
              <a:rPr lang="ru-RU" sz="2800" b="1" spc="161" dirty="0" smtClean="0">
                <a:solidFill>
                  <a:srgbClr val="FF0000"/>
                </a:solidFill>
                <a:latin typeface="Georgia"/>
                <a:cs typeface="Georgia"/>
              </a:rPr>
              <a:t>11 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февраля </a:t>
            </a:r>
            <a:r>
              <a:rPr sz="2800" b="1" spc="161" dirty="0">
                <a:solidFill>
                  <a:srgbClr val="FF0000"/>
                </a:solidFill>
                <a:latin typeface="Georgia"/>
                <a:cs typeface="Georgia"/>
              </a:rPr>
              <a:t>20</a:t>
            </a: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26 г0да</a:t>
            </a:r>
          </a:p>
          <a:p>
            <a:pPr marL="9525" marR="493871" algn="just">
              <a:spcBef>
                <a:spcPts val="4"/>
              </a:spcBef>
            </a:pPr>
            <a:r>
              <a:rPr lang="ru-RU" sz="2800" b="1" spc="161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ru-RU" sz="2800" b="1" spc="-19" dirty="0">
                <a:latin typeface="Georgia"/>
                <a:cs typeface="Georgia"/>
              </a:rPr>
              <a:t>Дополнительные сроки: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11</a:t>
            </a:r>
            <a:r>
              <a:rPr lang="ru-RU" sz="2800" b="1" spc="-19" dirty="0">
                <a:latin typeface="Georgia"/>
                <a:cs typeface="Georgia"/>
              </a:rPr>
              <a:t> </a:t>
            </a:r>
            <a:r>
              <a:rPr lang="ru-RU" sz="2800" b="1" spc="-19" dirty="0">
                <a:solidFill>
                  <a:srgbClr val="FF0000"/>
                </a:solidFill>
                <a:latin typeface="Georgia"/>
                <a:cs typeface="Georgia"/>
              </a:rPr>
              <a:t>марта и 11 мая 2026 года</a:t>
            </a:r>
            <a:endParaRPr sz="28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64748" y="243144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97" y="120188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81000" y="885331"/>
            <a:ext cx="6312947" cy="4046781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sz="16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 по русскому языку  направлено на проверку навыков спонтанной речи – </a:t>
            </a: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подготовку участнику будет даваться 1-2 минуты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Модель собеседования включает следующие типы заданий: </a:t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чтение текста вслух;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пересказ текста с привлечением дополнительной информации(включение цитаты);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монологическое высказывание по одной из выбранных тем; </a:t>
            </a:r>
            <a:b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диалог с экзаменатором-собеседником. 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Все тексты для чтения, которые будут предложены участникам собеседования, - это тексты о выдающихся людях России.</a:t>
            </a:r>
            <a:endParaRPr lang="ru-RU" altLang="ru-RU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49954" y="24138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1026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55604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171450" y="923751"/>
            <a:ext cx="6515100" cy="3862115"/>
          </a:xfrm>
          <a:prstGeom prst="rect">
            <a:avLst/>
          </a:prstGeom>
        </p:spPr>
        <p:txBody>
          <a:bodyPr vert="horz" wrap="square" lIns="0" tIns="167164" rIns="0" bIns="0" rtlCol="0">
            <a:spAutoFit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выполнение работы каждому участнику будет отводиться около 15 минут.  (Для детей с ОВЗ время увеличивается на 30 мин). В процессе проведения собеседования будет вестись аудиозапись. </a:t>
            </a:r>
            <a:b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Оценка выполнения заданий работы будет осуществляться экспертом непосредственно в процессе ответа по специально разработанным критериям с учетом соблюдения норм современного русского литературного языка.</a:t>
            </a:r>
          </a:p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Планируется, что итоговое собеседование выпускники 9 классов будут проходить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своих школах</a:t>
            </a: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Оцениваться оно будет по системе </a:t>
            </a:r>
            <a:r>
              <a:rPr lang="ru-RU" alt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«зачет»/«незачет».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657351" y="279805"/>
            <a:ext cx="5200649" cy="401552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>
              <a:spcBef>
                <a:spcPts val="71"/>
              </a:spcBef>
            </a:pPr>
            <a:r>
              <a:rPr sz="2550" b="0" spc="-754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83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ИТОГОВОЕ</a:t>
            </a:r>
            <a:r>
              <a:rPr sz="2550" spc="-210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С</a:t>
            </a:r>
            <a:r>
              <a:rPr lang="ru-RU"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ОБЕСЕДОВА</a:t>
            </a:r>
            <a:r>
              <a:rPr sz="2550" spc="-79" dirty="0">
                <a:solidFill>
                  <a:schemeClr val="bg1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НИЕ:</a:t>
            </a:r>
            <a:endParaRPr sz="255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4459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64" y="112639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bject 2"/>
          <p:cNvSpPr txBox="1"/>
          <p:nvPr/>
        </p:nvSpPr>
        <p:spPr>
          <a:xfrm>
            <a:off x="304572" y="990403"/>
            <a:ext cx="6151244" cy="1228381"/>
          </a:xfrm>
          <a:prstGeom prst="rect">
            <a:avLst/>
          </a:prstGeom>
        </p:spPr>
        <p:txBody>
          <a:bodyPr vert="horz" wrap="square" lIns="0" tIns="55721" rIns="0" bIns="0" rtlCol="0">
            <a:spAutoFit/>
          </a:bodyPr>
          <a:lstStyle/>
          <a:p>
            <a:pPr marL="106680" marR="104775" algn="ctr">
              <a:spcBef>
                <a:spcPts val="450"/>
              </a:spcBef>
            </a:pPr>
            <a:r>
              <a:rPr sz="2400" spc="4" dirty="0">
                <a:latin typeface="Georgia"/>
                <a:cs typeface="Georgia"/>
              </a:rPr>
              <a:t>Для </a:t>
            </a:r>
            <a:r>
              <a:rPr sz="2400" spc="131" dirty="0">
                <a:latin typeface="Georgia"/>
                <a:cs typeface="Georgia"/>
              </a:rPr>
              <a:t>участия </a:t>
            </a:r>
            <a:r>
              <a:rPr sz="2400" spc="221" dirty="0">
                <a:latin typeface="Georgia"/>
                <a:cs typeface="Georgia"/>
              </a:rPr>
              <a:t>в </a:t>
            </a:r>
            <a:r>
              <a:rPr lang="ru-RU" sz="2400" spc="127" dirty="0">
                <a:latin typeface="Georgia"/>
                <a:cs typeface="Georgia"/>
              </a:rPr>
              <a:t>О</a:t>
            </a:r>
            <a:r>
              <a:rPr sz="2400" spc="127" dirty="0">
                <a:latin typeface="Georgia"/>
                <a:cs typeface="Georgia"/>
              </a:rPr>
              <a:t>ГЭ </a:t>
            </a:r>
            <a:r>
              <a:rPr sz="2400" spc="113" dirty="0">
                <a:latin typeface="Georgia"/>
                <a:cs typeface="Georgia"/>
              </a:rPr>
              <a:t>обучающемуся  </a:t>
            </a:r>
            <a:r>
              <a:rPr sz="2400" spc="86" dirty="0" err="1">
                <a:latin typeface="Georgia"/>
                <a:cs typeface="Georgia"/>
              </a:rPr>
              <a:t>необходимо</a:t>
            </a:r>
            <a:r>
              <a:rPr sz="2400" spc="191" dirty="0">
                <a:latin typeface="Georgia"/>
                <a:cs typeface="Georgia"/>
              </a:rPr>
              <a:t> </a:t>
            </a:r>
            <a:r>
              <a:rPr lang="ru-RU" sz="2400" spc="191" dirty="0">
                <a:latin typeface="Georgia"/>
                <a:cs typeface="Georgia"/>
              </a:rPr>
              <a:t>подать заявление в</a:t>
            </a:r>
            <a:endParaRPr sz="2400" dirty="0">
              <a:latin typeface="Georgia"/>
              <a:cs typeface="Georgia"/>
            </a:endParaRPr>
          </a:p>
          <a:p>
            <a:pPr algn="ctr">
              <a:spcBef>
                <a:spcPts val="450"/>
              </a:spcBef>
            </a:pPr>
            <a:r>
              <a:rPr sz="2400" b="1" spc="-26" dirty="0">
                <a:latin typeface="Georgia"/>
                <a:cs typeface="Georgia"/>
              </a:rPr>
              <a:t>СРОК </a:t>
            </a:r>
            <a:r>
              <a:rPr sz="2400" b="1" spc="26" dirty="0">
                <a:latin typeface="Georgia"/>
                <a:cs typeface="Georgia"/>
              </a:rPr>
              <a:t>ДО </a:t>
            </a:r>
            <a:r>
              <a:rPr sz="2400" b="1" spc="458" dirty="0">
                <a:solidFill>
                  <a:srgbClr val="C00000"/>
                </a:solidFill>
                <a:latin typeface="Georgia"/>
                <a:cs typeface="Georgia"/>
              </a:rPr>
              <a:t>1</a:t>
            </a:r>
            <a:r>
              <a:rPr sz="2400" b="1" spc="458" dirty="0">
                <a:latin typeface="Georgia"/>
                <a:cs typeface="Georgia"/>
              </a:rPr>
              <a:t> </a:t>
            </a:r>
            <a:r>
              <a:rPr lang="ru-RU" sz="2400" b="1" spc="-101" dirty="0">
                <a:latin typeface="Georgia"/>
                <a:cs typeface="Georgia"/>
              </a:rPr>
              <a:t>МАРТА</a:t>
            </a:r>
            <a:r>
              <a:rPr sz="2400" b="1" spc="-101" dirty="0">
                <a:latin typeface="Georgia"/>
                <a:cs typeface="Georg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Georgia"/>
                <a:cs typeface="Georgia"/>
              </a:rPr>
              <a:t>202</a:t>
            </a:r>
            <a:r>
              <a:rPr lang="ru-RU" sz="2400" b="1" spc="-15" dirty="0">
                <a:solidFill>
                  <a:srgbClr val="C00000"/>
                </a:solidFill>
                <a:latin typeface="Georgia"/>
                <a:cs typeface="Georgia"/>
              </a:rPr>
              <a:t>6</a:t>
            </a:r>
            <a:r>
              <a:rPr sz="2400" b="1" spc="146" dirty="0">
                <a:latin typeface="Georgia"/>
                <a:cs typeface="Georgia"/>
              </a:rPr>
              <a:t> </a:t>
            </a:r>
            <a:r>
              <a:rPr sz="2400" b="1" spc="-11" dirty="0">
                <a:latin typeface="Georgia"/>
                <a:cs typeface="Georgia"/>
              </a:rPr>
              <a:t>ГОДА</a:t>
            </a:r>
            <a:r>
              <a:rPr lang="ru-RU" sz="2400" b="1" spc="-11" dirty="0">
                <a:latin typeface="Georgia"/>
                <a:cs typeface="Georgia"/>
              </a:rPr>
              <a:t> </a:t>
            </a:r>
            <a:endParaRPr sz="2400" dirty="0">
              <a:latin typeface="Georgia"/>
              <a:cs typeface="Georg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1918" y="216288"/>
            <a:ext cx="4972050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09" dirty="0">
                <a:solidFill>
                  <a:schemeClr val="bg1"/>
                </a:solidFill>
                <a:latin typeface="Times New Roman"/>
                <a:cs typeface="Times New Roman"/>
              </a:rPr>
              <a:t>РЕГИСТРАЦИЯ </a:t>
            </a:r>
            <a:r>
              <a:rPr sz="3300" spc="-38" dirty="0">
                <a:solidFill>
                  <a:schemeClr val="bg1"/>
                </a:solidFill>
                <a:latin typeface="Times New Roman"/>
                <a:cs typeface="Times New Roman"/>
              </a:rPr>
              <a:t>НА</a:t>
            </a:r>
            <a:r>
              <a:rPr sz="3300" spc="-259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36" name="object 5"/>
          <p:cNvSpPr/>
          <p:nvPr/>
        </p:nvSpPr>
        <p:spPr>
          <a:xfrm>
            <a:off x="104906" y="2379318"/>
            <a:ext cx="3366135" cy="14310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7" name="object 6"/>
          <p:cNvSpPr/>
          <p:nvPr/>
        </p:nvSpPr>
        <p:spPr>
          <a:xfrm>
            <a:off x="130054" y="2514192"/>
            <a:ext cx="3038093" cy="10927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8" name="object 7"/>
          <p:cNvSpPr/>
          <p:nvPr/>
        </p:nvSpPr>
        <p:spPr>
          <a:xfrm>
            <a:off x="149107" y="2590608"/>
            <a:ext cx="3294365" cy="13610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39" name="object 8"/>
          <p:cNvSpPr/>
          <p:nvPr/>
        </p:nvSpPr>
        <p:spPr>
          <a:xfrm>
            <a:off x="145466" y="2580084"/>
            <a:ext cx="3294698" cy="1361123"/>
          </a:xfrm>
          <a:custGeom>
            <a:avLst/>
            <a:gdLst/>
            <a:ahLst/>
            <a:cxnLst/>
            <a:rect l="l" t="t" r="r" b="b"/>
            <a:pathLst>
              <a:path w="4392930" h="1814829">
                <a:moveTo>
                  <a:pt x="0" y="302514"/>
                </a:moveTo>
                <a:lnTo>
                  <a:pt x="3958" y="253430"/>
                </a:lnTo>
                <a:lnTo>
                  <a:pt x="15418" y="206873"/>
                </a:lnTo>
                <a:lnTo>
                  <a:pt x="33758" y="163465"/>
                </a:lnTo>
                <a:lnTo>
                  <a:pt x="58354" y="123828"/>
                </a:lnTo>
                <a:lnTo>
                  <a:pt x="88584" y="88582"/>
                </a:lnTo>
                <a:lnTo>
                  <a:pt x="123826" y="58350"/>
                </a:lnTo>
                <a:lnTo>
                  <a:pt x="163456" y="33755"/>
                </a:lnTo>
                <a:lnTo>
                  <a:pt x="206852" y="15416"/>
                </a:lnTo>
                <a:lnTo>
                  <a:pt x="253391" y="3957"/>
                </a:lnTo>
                <a:lnTo>
                  <a:pt x="302451" y="0"/>
                </a:lnTo>
                <a:lnTo>
                  <a:pt x="4090099" y="0"/>
                </a:lnTo>
                <a:lnTo>
                  <a:pt x="4139148" y="3957"/>
                </a:lnTo>
                <a:lnTo>
                  <a:pt x="4185677" y="15416"/>
                </a:lnTo>
                <a:lnTo>
                  <a:pt x="4229064" y="33755"/>
                </a:lnTo>
                <a:lnTo>
                  <a:pt x="4268686" y="58350"/>
                </a:lnTo>
                <a:lnTo>
                  <a:pt x="4303920" y="88582"/>
                </a:lnTo>
                <a:lnTo>
                  <a:pt x="4334143" y="123828"/>
                </a:lnTo>
                <a:lnTo>
                  <a:pt x="4358735" y="163465"/>
                </a:lnTo>
                <a:lnTo>
                  <a:pt x="4377071" y="206873"/>
                </a:lnTo>
                <a:lnTo>
                  <a:pt x="4388529" y="253430"/>
                </a:lnTo>
                <a:lnTo>
                  <a:pt x="4392486" y="302514"/>
                </a:lnTo>
                <a:lnTo>
                  <a:pt x="4392486" y="1512189"/>
                </a:lnTo>
                <a:lnTo>
                  <a:pt x="4388529" y="1561241"/>
                </a:lnTo>
                <a:lnTo>
                  <a:pt x="4377071" y="1607780"/>
                </a:lnTo>
                <a:lnTo>
                  <a:pt x="4358735" y="1651181"/>
                </a:lnTo>
                <a:lnTo>
                  <a:pt x="4334143" y="1690820"/>
                </a:lnTo>
                <a:lnTo>
                  <a:pt x="4303920" y="1726072"/>
                </a:lnTo>
                <a:lnTo>
                  <a:pt x="4268686" y="1756315"/>
                </a:lnTo>
                <a:lnTo>
                  <a:pt x="4229064" y="1780923"/>
                </a:lnTo>
                <a:lnTo>
                  <a:pt x="4185677" y="1799274"/>
                </a:lnTo>
                <a:lnTo>
                  <a:pt x="4139148" y="1810741"/>
                </a:lnTo>
                <a:lnTo>
                  <a:pt x="4090099" y="1814703"/>
                </a:lnTo>
                <a:lnTo>
                  <a:pt x="302451" y="1814703"/>
                </a:lnTo>
                <a:lnTo>
                  <a:pt x="253391" y="1810741"/>
                </a:lnTo>
                <a:lnTo>
                  <a:pt x="206852" y="1799274"/>
                </a:lnTo>
                <a:lnTo>
                  <a:pt x="163456" y="1780923"/>
                </a:lnTo>
                <a:lnTo>
                  <a:pt x="123826" y="1756315"/>
                </a:lnTo>
                <a:lnTo>
                  <a:pt x="88584" y="1726072"/>
                </a:lnTo>
                <a:lnTo>
                  <a:pt x="58354" y="1690820"/>
                </a:lnTo>
                <a:lnTo>
                  <a:pt x="33758" y="1651181"/>
                </a:lnTo>
                <a:lnTo>
                  <a:pt x="15418" y="1607780"/>
                </a:lnTo>
                <a:lnTo>
                  <a:pt x="3958" y="1561241"/>
                </a:lnTo>
                <a:lnTo>
                  <a:pt x="0" y="1512189"/>
                </a:lnTo>
                <a:lnTo>
                  <a:pt x="0" y="302514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0" name="object 9"/>
          <p:cNvSpPr txBox="1"/>
          <p:nvPr/>
        </p:nvSpPr>
        <p:spPr>
          <a:xfrm>
            <a:off x="149108" y="2575782"/>
            <a:ext cx="3356477" cy="1117614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854869">
              <a:spcBef>
                <a:spcPts val="75"/>
              </a:spcBef>
            </a:pPr>
            <a:r>
              <a:rPr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3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Участник</a:t>
            </a:r>
            <a:r>
              <a:rPr b="1" u="heavy" spc="-113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b="1" u="heavy" spc="-199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ГИА</a:t>
            </a:r>
            <a:endParaRPr dirty="0"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90" dirty="0">
                <a:latin typeface="Trebuchet MS"/>
                <a:cs typeface="Trebuchet MS"/>
              </a:rPr>
              <a:t>участнике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b="1" i="1" spc="-94" dirty="0" err="1">
                <a:latin typeface="Trebuchet MS"/>
                <a:cs typeface="Trebuchet MS"/>
              </a:rPr>
              <a:t>сведения</a:t>
            </a:r>
            <a:r>
              <a:rPr b="1" i="1" spc="-94" dirty="0">
                <a:latin typeface="Trebuchet MS"/>
                <a:cs typeface="Trebuchet MS"/>
              </a:rPr>
              <a:t> </a:t>
            </a:r>
            <a:r>
              <a:rPr b="1" i="1" spc="-75" dirty="0">
                <a:latin typeface="Trebuchet MS"/>
                <a:cs typeface="Trebuchet MS"/>
              </a:rPr>
              <a:t>об</a:t>
            </a:r>
            <a:r>
              <a:rPr b="1" i="1" spc="-146" dirty="0">
                <a:latin typeface="Trebuchet MS"/>
                <a:cs typeface="Trebuchet MS"/>
              </a:rPr>
              <a:t> </a:t>
            </a:r>
            <a:r>
              <a:rPr b="1" i="1" spc="-83" dirty="0">
                <a:latin typeface="Trebuchet MS"/>
                <a:cs typeface="Trebuchet MS"/>
              </a:rPr>
              <a:t>образовательной</a:t>
            </a:r>
            <a:endParaRPr dirty="0">
              <a:latin typeface="Trebuchet MS"/>
              <a:cs typeface="Trebuchet MS"/>
            </a:endParaRPr>
          </a:p>
          <a:p>
            <a:pPr marL="9525"/>
            <a:r>
              <a:rPr b="1" i="1" spc="-75" dirty="0">
                <a:latin typeface="Trebuchet MS"/>
                <a:cs typeface="Trebuchet MS"/>
              </a:rPr>
              <a:t>организации</a:t>
            </a:r>
            <a:endParaRPr dirty="0">
              <a:latin typeface="Trebuchet MS"/>
              <a:cs typeface="Trebuchet MS"/>
            </a:endParaRPr>
          </a:p>
        </p:txBody>
      </p:sp>
      <p:sp>
        <p:nvSpPr>
          <p:cNvPr id="41" name="object 10"/>
          <p:cNvSpPr/>
          <p:nvPr/>
        </p:nvSpPr>
        <p:spPr>
          <a:xfrm>
            <a:off x="3561339" y="2461538"/>
            <a:ext cx="3257549" cy="143560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2" name="object 11"/>
          <p:cNvSpPr/>
          <p:nvPr/>
        </p:nvSpPr>
        <p:spPr>
          <a:xfrm>
            <a:off x="3628166" y="2592847"/>
            <a:ext cx="3024378" cy="136702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3" name="object 12"/>
          <p:cNvSpPr/>
          <p:nvPr/>
        </p:nvSpPr>
        <p:spPr>
          <a:xfrm>
            <a:off x="3614413" y="2599782"/>
            <a:ext cx="3186398" cy="13655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4" name="object 13"/>
          <p:cNvSpPr/>
          <p:nvPr/>
        </p:nvSpPr>
        <p:spPr>
          <a:xfrm>
            <a:off x="3614413" y="2590608"/>
            <a:ext cx="3161084" cy="1399321"/>
          </a:xfrm>
          <a:custGeom>
            <a:avLst/>
            <a:gdLst/>
            <a:ahLst/>
            <a:cxnLst/>
            <a:rect l="l" t="t" r="r" b="b"/>
            <a:pathLst>
              <a:path w="4248784" h="1821179">
                <a:moveTo>
                  <a:pt x="0" y="303530"/>
                </a:moveTo>
                <a:lnTo>
                  <a:pt x="3972" y="254294"/>
                </a:lnTo>
                <a:lnTo>
                  <a:pt x="15472" y="207589"/>
                </a:lnTo>
                <a:lnTo>
                  <a:pt x="33875" y="164038"/>
                </a:lnTo>
                <a:lnTo>
                  <a:pt x="58554" y="124266"/>
                </a:lnTo>
                <a:lnTo>
                  <a:pt x="88884" y="88900"/>
                </a:lnTo>
                <a:lnTo>
                  <a:pt x="124239" y="58562"/>
                </a:lnTo>
                <a:lnTo>
                  <a:pt x="163994" y="33878"/>
                </a:lnTo>
                <a:lnTo>
                  <a:pt x="207524" y="15473"/>
                </a:lnTo>
                <a:lnTo>
                  <a:pt x="254202" y="3972"/>
                </a:lnTo>
                <a:lnTo>
                  <a:pt x="303403" y="0"/>
                </a:lnTo>
                <a:lnTo>
                  <a:pt x="3945001" y="0"/>
                </a:lnTo>
                <a:lnTo>
                  <a:pt x="3994236" y="3972"/>
                </a:lnTo>
                <a:lnTo>
                  <a:pt x="4040941" y="15473"/>
                </a:lnTo>
                <a:lnTo>
                  <a:pt x="4084492" y="33878"/>
                </a:lnTo>
                <a:lnTo>
                  <a:pt x="4124264" y="58562"/>
                </a:lnTo>
                <a:lnTo>
                  <a:pt x="4159631" y="88900"/>
                </a:lnTo>
                <a:lnTo>
                  <a:pt x="4189968" y="124266"/>
                </a:lnTo>
                <a:lnTo>
                  <a:pt x="4214652" y="164038"/>
                </a:lnTo>
                <a:lnTo>
                  <a:pt x="4233057" y="207589"/>
                </a:lnTo>
                <a:lnTo>
                  <a:pt x="4244558" y="254294"/>
                </a:lnTo>
                <a:lnTo>
                  <a:pt x="4248531" y="303530"/>
                </a:lnTo>
                <a:lnTo>
                  <a:pt x="4248531" y="1517269"/>
                </a:lnTo>
                <a:lnTo>
                  <a:pt x="4244558" y="1566504"/>
                </a:lnTo>
                <a:lnTo>
                  <a:pt x="4233057" y="1613209"/>
                </a:lnTo>
                <a:lnTo>
                  <a:pt x="4214652" y="1656760"/>
                </a:lnTo>
                <a:lnTo>
                  <a:pt x="4189968" y="1696532"/>
                </a:lnTo>
                <a:lnTo>
                  <a:pt x="4159630" y="1731899"/>
                </a:lnTo>
                <a:lnTo>
                  <a:pt x="4124264" y="1762236"/>
                </a:lnTo>
                <a:lnTo>
                  <a:pt x="4084492" y="1786920"/>
                </a:lnTo>
                <a:lnTo>
                  <a:pt x="4040941" y="1805325"/>
                </a:lnTo>
                <a:lnTo>
                  <a:pt x="3994236" y="1816826"/>
                </a:lnTo>
                <a:lnTo>
                  <a:pt x="3945001" y="1820799"/>
                </a:lnTo>
                <a:lnTo>
                  <a:pt x="303403" y="1820799"/>
                </a:lnTo>
                <a:lnTo>
                  <a:pt x="254202" y="1816826"/>
                </a:lnTo>
                <a:lnTo>
                  <a:pt x="207524" y="1805325"/>
                </a:lnTo>
                <a:lnTo>
                  <a:pt x="163994" y="1786920"/>
                </a:lnTo>
                <a:lnTo>
                  <a:pt x="124239" y="1762236"/>
                </a:lnTo>
                <a:lnTo>
                  <a:pt x="88884" y="1731899"/>
                </a:lnTo>
                <a:lnTo>
                  <a:pt x="58554" y="1696532"/>
                </a:lnTo>
                <a:lnTo>
                  <a:pt x="33875" y="1656760"/>
                </a:lnTo>
                <a:lnTo>
                  <a:pt x="15472" y="1613209"/>
                </a:lnTo>
                <a:lnTo>
                  <a:pt x="3972" y="1566504"/>
                </a:lnTo>
                <a:lnTo>
                  <a:pt x="0" y="1517269"/>
                </a:lnTo>
                <a:lnTo>
                  <a:pt x="0" y="303530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5" name="object 14"/>
          <p:cNvSpPr txBox="1"/>
          <p:nvPr/>
        </p:nvSpPr>
        <p:spPr>
          <a:xfrm>
            <a:off x="3771900" y="2590608"/>
            <a:ext cx="2683916" cy="10714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002030">
              <a:spcBef>
                <a:spcPts val="75"/>
              </a:spcBef>
            </a:pPr>
            <a:r>
              <a:rPr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b="1" u="heavy" spc="-172" dirty="0" err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Родитель</a:t>
            </a:r>
            <a:endParaRPr b="1" u="heavy" spc="-172" dirty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9525">
              <a:spcBef>
                <a:spcPts val="23"/>
              </a:spcBef>
            </a:pPr>
            <a:r>
              <a:rPr lang="ru-RU" b="1" i="1" spc="-131" dirty="0">
                <a:latin typeface="Trebuchet MS"/>
                <a:cs typeface="Trebuchet MS"/>
              </a:rPr>
              <a:t>- </a:t>
            </a:r>
            <a:r>
              <a:rPr lang="ru-RU" b="1" i="1" spc="-94" dirty="0">
                <a:latin typeface="Trebuchet MS"/>
                <a:cs typeface="Trebuchet MS"/>
              </a:rPr>
              <a:t>подписывает заявление участника</a:t>
            </a:r>
            <a:endParaRPr dirty="0">
              <a:latin typeface="Trebuchet MS"/>
              <a:cs typeface="Trebuchet MS"/>
            </a:endParaRPr>
          </a:p>
          <a:p>
            <a:pPr marL="9525" marR="3810"/>
            <a:endParaRPr sz="1500" dirty="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36" y="113091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bject 3"/>
          <p:cNvSpPr/>
          <p:nvPr/>
        </p:nvSpPr>
        <p:spPr>
          <a:xfrm>
            <a:off x="5120640" y="1213295"/>
            <a:ext cx="569213" cy="555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" name="object 4"/>
          <p:cNvSpPr txBox="1"/>
          <p:nvPr/>
        </p:nvSpPr>
        <p:spPr>
          <a:xfrm>
            <a:off x="1589401" y="1025834"/>
            <a:ext cx="3969068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spcBef>
                <a:spcPts val="75"/>
              </a:spcBef>
            </a:pPr>
            <a:r>
              <a:rPr lang="ru-RU" sz="2700" b="1" spc="94" dirty="0">
                <a:latin typeface="Georgia"/>
                <a:cs typeface="Georgia"/>
              </a:rPr>
              <a:t>3</a:t>
            </a:r>
            <a:r>
              <a:rPr sz="2700" b="1" spc="94" dirty="0">
                <a:latin typeface="Georgia"/>
                <a:cs typeface="Georgia"/>
              </a:rPr>
              <a:t> </a:t>
            </a:r>
            <a:r>
              <a:rPr sz="2700" b="1" dirty="0">
                <a:latin typeface="Georgia"/>
                <a:cs typeface="Georgia"/>
              </a:rPr>
              <a:t>периода </a:t>
            </a:r>
            <a:r>
              <a:rPr sz="2700" b="1" spc="41" dirty="0" err="1">
                <a:latin typeface="Georgia"/>
                <a:cs typeface="Georgia"/>
              </a:rPr>
              <a:t>сдачи</a:t>
            </a:r>
            <a:r>
              <a:rPr sz="2700" b="1" spc="-139" dirty="0">
                <a:latin typeface="Georgia"/>
                <a:cs typeface="Georgia"/>
              </a:rPr>
              <a:t> </a:t>
            </a:r>
            <a:r>
              <a:rPr lang="ru-RU" sz="2700" b="1" spc="11" dirty="0">
                <a:latin typeface="Georgia"/>
                <a:cs typeface="Georgia"/>
              </a:rPr>
              <a:t>О</a:t>
            </a:r>
            <a:r>
              <a:rPr sz="2700" b="1" spc="11" dirty="0">
                <a:latin typeface="Georgia"/>
                <a:cs typeface="Georgia"/>
              </a:rPr>
              <a:t>ГЭ</a:t>
            </a:r>
            <a:endParaRPr sz="2700" dirty="0">
              <a:latin typeface="Georgia"/>
              <a:cs typeface="Georg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514600" y="167375"/>
            <a:ext cx="4082948" cy="517930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>
              <a:spcBef>
                <a:spcPts val="79"/>
              </a:spcBef>
            </a:pPr>
            <a:r>
              <a:rPr sz="3300" spc="-143" dirty="0">
                <a:solidFill>
                  <a:schemeClr val="bg1"/>
                </a:solidFill>
                <a:latin typeface="Times New Roman"/>
                <a:cs typeface="Times New Roman"/>
              </a:rPr>
              <a:t>РАСПИСАНИЕ</a:t>
            </a:r>
            <a:r>
              <a:rPr sz="3300" spc="-233" dirty="0">
                <a:solidFill>
                  <a:schemeClr val="bg1"/>
                </a:solidFill>
                <a:latin typeface="Times New Roman"/>
                <a:cs typeface="Times New Roman"/>
              </a:rPr>
              <a:t> </a:t>
            </a:r>
            <a:r>
              <a:rPr lang="ru-RU"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О</a:t>
            </a:r>
            <a:r>
              <a:rPr sz="3300" spc="-75" dirty="0">
                <a:solidFill>
                  <a:schemeClr val="bg1"/>
                </a:solidFill>
                <a:latin typeface="Times New Roman"/>
                <a:cs typeface="Times New Roman"/>
              </a:rPr>
              <a:t>ГЭ</a:t>
            </a:r>
            <a:endParaRPr sz="3300" dirty="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4599" y="1875034"/>
            <a:ext cx="1514892" cy="6769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8" name="object 8"/>
          <p:cNvSpPr/>
          <p:nvPr/>
        </p:nvSpPr>
        <p:spPr>
          <a:xfrm>
            <a:off x="709221" y="1851031"/>
            <a:ext cx="1045191" cy="6618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9" name="object 9"/>
          <p:cNvSpPr/>
          <p:nvPr/>
        </p:nvSpPr>
        <p:spPr>
          <a:xfrm>
            <a:off x="340356" y="1895703"/>
            <a:ext cx="1470731" cy="6274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0" name="object 10"/>
          <p:cNvSpPr/>
          <p:nvPr/>
        </p:nvSpPr>
        <p:spPr>
          <a:xfrm>
            <a:off x="340356" y="1895703"/>
            <a:ext cx="1470755" cy="627434"/>
          </a:xfrm>
          <a:custGeom>
            <a:avLst/>
            <a:gdLst/>
            <a:ahLst/>
            <a:cxnLst/>
            <a:rect l="l" t="t" r="r" b="b"/>
            <a:pathLst>
              <a:path w="3178175" h="1207770">
                <a:moveTo>
                  <a:pt x="0" y="201295"/>
                </a:moveTo>
                <a:lnTo>
                  <a:pt x="5316" y="155114"/>
                </a:lnTo>
                <a:lnTo>
                  <a:pt x="20461" y="112735"/>
                </a:lnTo>
                <a:lnTo>
                  <a:pt x="44226" y="75361"/>
                </a:lnTo>
                <a:lnTo>
                  <a:pt x="75401" y="44197"/>
                </a:lnTo>
                <a:lnTo>
                  <a:pt x="112779" y="20445"/>
                </a:lnTo>
                <a:lnTo>
                  <a:pt x="155150" y="5312"/>
                </a:lnTo>
                <a:lnTo>
                  <a:pt x="201307" y="0"/>
                </a:lnTo>
                <a:lnTo>
                  <a:pt x="2976829" y="0"/>
                </a:lnTo>
                <a:lnTo>
                  <a:pt x="3022969" y="5312"/>
                </a:lnTo>
                <a:lnTo>
                  <a:pt x="3065333" y="20445"/>
                </a:lnTo>
                <a:lnTo>
                  <a:pt x="3102709" y="44197"/>
                </a:lnTo>
                <a:lnTo>
                  <a:pt x="3133887" y="75361"/>
                </a:lnTo>
                <a:lnTo>
                  <a:pt x="3157656" y="112735"/>
                </a:lnTo>
                <a:lnTo>
                  <a:pt x="3172805" y="155114"/>
                </a:lnTo>
                <a:lnTo>
                  <a:pt x="3178124" y="201295"/>
                </a:lnTo>
                <a:lnTo>
                  <a:pt x="3178124" y="1006475"/>
                </a:lnTo>
                <a:lnTo>
                  <a:pt x="3172805" y="1052615"/>
                </a:lnTo>
                <a:lnTo>
                  <a:pt x="3157656" y="1094978"/>
                </a:lnTo>
                <a:lnTo>
                  <a:pt x="3133887" y="1132354"/>
                </a:lnTo>
                <a:lnTo>
                  <a:pt x="3102709" y="1163532"/>
                </a:lnTo>
                <a:lnTo>
                  <a:pt x="3065333" y="1187301"/>
                </a:lnTo>
                <a:lnTo>
                  <a:pt x="3022969" y="1202451"/>
                </a:lnTo>
                <a:lnTo>
                  <a:pt x="2976829" y="1207770"/>
                </a:lnTo>
                <a:lnTo>
                  <a:pt x="201307" y="1207770"/>
                </a:lnTo>
                <a:lnTo>
                  <a:pt x="155150" y="1202451"/>
                </a:lnTo>
                <a:lnTo>
                  <a:pt x="112779" y="1187301"/>
                </a:lnTo>
                <a:lnTo>
                  <a:pt x="75401" y="1163532"/>
                </a:lnTo>
                <a:lnTo>
                  <a:pt x="44226" y="1132354"/>
                </a:lnTo>
                <a:lnTo>
                  <a:pt x="20461" y="1094978"/>
                </a:lnTo>
                <a:lnTo>
                  <a:pt x="5316" y="1052615"/>
                </a:lnTo>
                <a:lnTo>
                  <a:pt x="0" y="1006475"/>
                </a:lnTo>
                <a:lnTo>
                  <a:pt x="0" y="20129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1" name="object 11"/>
          <p:cNvSpPr txBox="1"/>
          <p:nvPr/>
        </p:nvSpPr>
        <p:spPr>
          <a:xfrm>
            <a:off x="370465" y="1927611"/>
            <a:ext cx="141051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7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ДОСРОЧНЫЙ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1" dirty="0">
                <a:latin typeface="Trebuchet MS"/>
                <a:cs typeface="Trebuchet MS"/>
              </a:rPr>
              <a:t>(</a:t>
            </a:r>
            <a:r>
              <a:rPr lang="ru-RU" sz="1200" b="1" i="1" spc="-101" dirty="0">
                <a:latin typeface="Trebuchet MS"/>
                <a:cs typeface="Trebuchet MS"/>
              </a:rPr>
              <a:t>апрель-май</a:t>
            </a:r>
            <a:r>
              <a:rPr sz="1200" b="1" i="1" spc="-101" dirty="0">
                <a:latin typeface="Trebuchet MS"/>
                <a:cs typeface="Trebuchet MS"/>
              </a:rPr>
              <a:t>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603016" y="1904615"/>
            <a:ext cx="1509955" cy="65554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3" name="object 13"/>
          <p:cNvSpPr/>
          <p:nvPr/>
        </p:nvSpPr>
        <p:spPr>
          <a:xfrm>
            <a:off x="3083076" y="1865753"/>
            <a:ext cx="981718" cy="6618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4" name="object 14"/>
          <p:cNvSpPr/>
          <p:nvPr/>
        </p:nvSpPr>
        <p:spPr>
          <a:xfrm>
            <a:off x="2638165" y="1925284"/>
            <a:ext cx="1466228" cy="606058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5" name="object 15"/>
          <p:cNvSpPr/>
          <p:nvPr/>
        </p:nvSpPr>
        <p:spPr>
          <a:xfrm>
            <a:off x="2638164" y="1925284"/>
            <a:ext cx="1466346" cy="606323"/>
          </a:xfrm>
          <a:custGeom>
            <a:avLst/>
            <a:gdLst/>
            <a:ahLst/>
            <a:cxnLst/>
            <a:rect l="l" t="t" r="r" b="b"/>
            <a:pathLst>
              <a:path w="3168650" h="1167130">
                <a:moveTo>
                  <a:pt x="0" y="194437"/>
                </a:moveTo>
                <a:lnTo>
                  <a:pt x="5132" y="149876"/>
                </a:lnTo>
                <a:lnTo>
                  <a:pt x="19752" y="108958"/>
                </a:lnTo>
                <a:lnTo>
                  <a:pt x="42697" y="72855"/>
                </a:lnTo>
                <a:lnTo>
                  <a:pt x="72802" y="42737"/>
                </a:lnTo>
                <a:lnTo>
                  <a:pt x="108903" y="19774"/>
                </a:lnTo>
                <a:lnTo>
                  <a:pt x="149836" y="5138"/>
                </a:lnTo>
                <a:lnTo>
                  <a:pt x="194437" y="0"/>
                </a:lnTo>
                <a:lnTo>
                  <a:pt x="2973959" y="0"/>
                </a:lnTo>
                <a:lnTo>
                  <a:pt x="3018519" y="5138"/>
                </a:lnTo>
                <a:lnTo>
                  <a:pt x="3059437" y="19774"/>
                </a:lnTo>
                <a:lnTo>
                  <a:pt x="3095540" y="42737"/>
                </a:lnTo>
                <a:lnTo>
                  <a:pt x="3125658" y="72855"/>
                </a:lnTo>
                <a:lnTo>
                  <a:pt x="3148621" y="108958"/>
                </a:lnTo>
                <a:lnTo>
                  <a:pt x="3163257" y="149876"/>
                </a:lnTo>
                <a:lnTo>
                  <a:pt x="3168395" y="194437"/>
                </a:lnTo>
                <a:lnTo>
                  <a:pt x="3168395" y="972185"/>
                </a:lnTo>
                <a:lnTo>
                  <a:pt x="3163257" y="1016785"/>
                </a:lnTo>
                <a:lnTo>
                  <a:pt x="3148621" y="1057718"/>
                </a:lnTo>
                <a:lnTo>
                  <a:pt x="3125658" y="1093819"/>
                </a:lnTo>
                <a:lnTo>
                  <a:pt x="3095540" y="1123924"/>
                </a:lnTo>
                <a:lnTo>
                  <a:pt x="3059437" y="1146869"/>
                </a:lnTo>
                <a:lnTo>
                  <a:pt x="3018519" y="1161489"/>
                </a:lnTo>
                <a:lnTo>
                  <a:pt x="2973959" y="1166622"/>
                </a:lnTo>
                <a:lnTo>
                  <a:pt x="194437" y="1166622"/>
                </a:lnTo>
                <a:lnTo>
                  <a:pt x="149836" y="1161489"/>
                </a:lnTo>
                <a:lnTo>
                  <a:pt x="108903" y="1146869"/>
                </a:lnTo>
                <a:lnTo>
                  <a:pt x="72802" y="1123924"/>
                </a:lnTo>
                <a:lnTo>
                  <a:pt x="42697" y="1093819"/>
                </a:lnTo>
                <a:lnTo>
                  <a:pt x="19752" y="1057718"/>
                </a:lnTo>
                <a:lnTo>
                  <a:pt x="5132" y="1016785"/>
                </a:lnTo>
                <a:lnTo>
                  <a:pt x="0" y="972185"/>
                </a:lnTo>
                <a:lnTo>
                  <a:pt x="0" y="194437"/>
                </a:lnTo>
                <a:close/>
              </a:path>
            </a:pathLst>
          </a:custGeom>
          <a:ln w="9524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6" name="object 16"/>
          <p:cNvSpPr txBox="1"/>
          <p:nvPr/>
        </p:nvSpPr>
        <p:spPr>
          <a:xfrm>
            <a:off x="3010628" y="1936387"/>
            <a:ext cx="721419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2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ОСНОВНОЙ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i="1" spc="-94" dirty="0">
                <a:latin typeface="Trebuchet MS"/>
                <a:cs typeface="Trebuchet MS"/>
              </a:rPr>
              <a:t>(май-июль)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918756" y="1941551"/>
            <a:ext cx="1514892" cy="62179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8" name="object 18"/>
          <p:cNvSpPr/>
          <p:nvPr/>
        </p:nvSpPr>
        <p:spPr>
          <a:xfrm>
            <a:off x="4974764" y="1970450"/>
            <a:ext cx="1474692" cy="54148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19" name="object 19"/>
          <p:cNvSpPr/>
          <p:nvPr/>
        </p:nvSpPr>
        <p:spPr>
          <a:xfrm>
            <a:off x="4954475" y="1958270"/>
            <a:ext cx="1470695" cy="58146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0" name="object 20"/>
          <p:cNvSpPr/>
          <p:nvPr/>
        </p:nvSpPr>
        <p:spPr>
          <a:xfrm>
            <a:off x="4954475" y="1958282"/>
            <a:ext cx="1470755" cy="581586"/>
          </a:xfrm>
          <a:custGeom>
            <a:avLst/>
            <a:gdLst/>
            <a:ahLst/>
            <a:cxnLst/>
            <a:rect l="l" t="t" r="r" b="b"/>
            <a:pathLst>
              <a:path w="3178175" h="1368425">
                <a:moveTo>
                  <a:pt x="0" y="227965"/>
                </a:moveTo>
                <a:lnTo>
                  <a:pt x="4633" y="182034"/>
                </a:lnTo>
                <a:lnTo>
                  <a:pt x="17922" y="139249"/>
                </a:lnTo>
                <a:lnTo>
                  <a:pt x="38951" y="100527"/>
                </a:lnTo>
                <a:lnTo>
                  <a:pt x="66801" y="66786"/>
                </a:lnTo>
                <a:lnTo>
                  <a:pt x="100558" y="38944"/>
                </a:lnTo>
                <a:lnTo>
                  <a:pt x="139303" y="17920"/>
                </a:lnTo>
                <a:lnTo>
                  <a:pt x="182119" y="4633"/>
                </a:lnTo>
                <a:lnTo>
                  <a:pt x="228092" y="0"/>
                </a:lnTo>
                <a:lnTo>
                  <a:pt x="2950083" y="0"/>
                </a:lnTo>
                <a:lnTo>
                  <a:pt x="2996049" y="4633"/>
                </a:lnTo>
                <a:lnTo>
                  <a:pt x="3038852" y="17920"/>
                </a:lnTo>
                <a:lnTo>
                  <a:pt x="3077576" y="38944"/>
                </a:lnTo>
                <a:lnTo>
                  <a:pt x="3111309" y="66786"/>
                </a:lnTo>
                <a:lnTo>
                  <a:pt x="3139136" y="100527"/>
                </a:lnTo>
                <a:lnTo>
                  <a:pt x="3160144" y="139249"/>
                </a:lnTo>
                <a:lnTo>
                  <a:pt x="3173419" y="182034"/>
                </a:lnTo>
                <a:lnTo>
                  <a:pt x="3178047" y="227965"/>
                </a:lnTo>
                <a:lnTo>
                  <a:pt x="3178047" y="1140104"/>
                </a:lnTo>
                <a:lnTo>
                  <a:pt x="3173419" y="1186062"/>
                </a:lnTo>
                <a:lnTo>
                  <a:pt x="3160144" y="1228867"/>
                </a:lnTo>
                <a:lnTo>
                  <a:pt x="3139136" y="1267601"/>
                </a:lnTo>
                <a:lnTo>
                  <a:pt x="3111309" y="1301348"/>
                </a:lnTo>
                <a:lnTo>
                  <a:pt x="3077576" y="1329191"/>
                </a:lnTo>
                <a:lnTo>
                  <a:pt x="3038852" y="1350214"/>
                </a:lnTo>
                <a:lnTo>
                  <a:pt x="2996049" y="1363500"/>
                </a:lnTo>
                <a:lnTo>
                  <a:pt x="2950083" y="1368132"/>
                </a:lnTo>
                <a:lnTo>
                  <a:pt x="228092" y="1368132"/>
                </a:lnTo>
                <a:lnTo>
                  <a:pt x="182119" y="1363500"/>
                </a:lnTo>
                <a:lnTo>
                  <a:pt x="139303" y="1350214"/>
                </a:lnTo>
                <a:lnTo>
                  <a:pt x="100558" y="1329191"/>
                </a:lnTo>
                <a:lnTo>
                  <a:pt x="66801" y="1301348"/>
                </a:lnTo>
                <a:lnTo>
                  <a:pt x="38951" y="1267601"/>
                </a:lnTo>
                <a:lnTo>
                  <a:pt x="17922" y="1228867"/>
                </a:lnTo>
                <a:lnTo>
                  <a:pt x="4633" y="1186062"/>
                </a:lnTo>
                <a:lnTo>
                  <a:pt x="0" y="1140104"/>
                </a:lnTo>
                <a:lnTo>
                  <a:pt x="0" y="227965"/>
                </a:lnTo>
                <a:close/>
              </a:path>
            </a:pathLst>
          </a:custGeom>
          <a:ln w="9525">
            <a:solidFill>
              <a:srgbClr val="214856"/>
            </a:solidFill>
          </a:ln>
        </p:spPr>
        <p:txBody>
          <a:bodyPr wrap="square" lIns="0" tIns="0" rIns="0" bIns="0" rtlCol="0"/>
          <a:lstStyle/>
          <a:p>
            <a:endParaRPr sz="1200"/>
          </a:p>
        </p:txBody>
      </p:sp>
      <p:sp>
        <p:nvSpPr>
          <p:cNvPr id="21" name="object 21"/>
          <p:cNvSpPr txBox="1"/>
          <p:nvPr/>
        </p:nvSpPr>
        <p:spPr>
          <a:xfrm>
            <a:off x="5052490" y="1976251"/>
            <a:ext cx="1247423" cy="5636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ctr">
              <a:spcBef>
                <a:spcPts val="75"/>
              </a:spcBef>
            </a:pPr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ДОПОЛНИТЕЛЬНЫЙ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u="heavy" spc="-446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heavy" spc="-1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ПЕРИОД</a:t>
            </a:r>
            <a:endParaRPr sz="1200" dirty="0">
              <a:latin typeface="Arial"/>
              <a:cs typeface="Arial"/>
            </a:endParaRPr>
          </a:p>
          <a:p>
            <a:pPr marL="953" algn="ctr"/>
            <a:r>
              <a:rPr sz="1200" b="1" i="1" spc="-105" dirty="0">
                <a:latin typeface="Trebuchet MS"/>
                <a:cs typeface="Trebuchet MS"/>
              </a:rPr>
              <a:t>(сентябрь)</a:t>
            </a:r>
            <a:endParaRPr sz="1200" dirty="0">
              <a:latin typeface="Trebuchet MS"/>
              <a:cs typeface="Trebuchet MS"/>
            </a:endParaRPr>
          </a:p>
        </p:txBody>
      </p:sp>
      <p:sp>
        <p:nvSpPr>
          <p:cNvPr id="27" name="object 7"/>
          <p:cNvSpPr txBox="1"/>
          <p:nvPr/>
        </p:nvSpPr>
        <p:spPr>
          <a:xfrm>
            <a:off x="400050" y="2800351"/>
            <a:ext cx="6108772" cy="2037513"/>
          </a:xfrm>
          <a:prstGeom prst="rect">
            <a:avLst/>
          </a:prstGeom>
        </p:spPr>
        <p:txBody>
          <a:bodyPr vert="horz" wrap="square" lIns="0" tIns="10001" rIns="0" bIns="0" rtlCol="0">
            <a:spAutoFit/>
          </a:bodyPr>
          <a:lstStyle/>
          <a:p>
            <a:pPr marL="9525" marR="3810">
              <a:spcBef>
                <a:spcPts val="79"/>
              </a:spcBef>
            </a:pP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ОГЭ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11" dirty="0">
                <a:solidFill>
                  <a:srgbClr val="000713"/>
                </a:solidFill>
                <a:latin typeface="Cambria"/>
                <a:cs typeface="Cambria"/>
              </a:rPr>
              <a:t>выпускников</a:t>
            </a:r>
            <a:r>
              <a:rPr sz="2400" b="1" spc="-8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9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классов</a:t>
            </a:r>
            <a:r>
              <a:rPr sz="2400" b="1" spc="-19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пройдет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в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0713"/>
                </a:solidFill>
                <a:latin typeface="Cambria"/>
                <a:cs typeface="Cambria"/>
              </a:rPr>
              <a:t>три </a:t>
            </a:r>
            <a:r>
              <a:rPr sz="2400" b="1" spc="-416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этапа:</a:t>
            </a:r>
            <a:endParaRPr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досрочный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 , </a:t>
            </a:r>
            <a:endParaRPr lang="ru-RU" sz="2400" b="1" spc="-4" dirty="0">
              <a:solidFill>
                <a:srgbClr val="000713"/>
              </a:solidFill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основной</a:t>
            </a:r>
            <a:r>
              <a:rPr sz="2400" b="1" spc="-34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,</a:t>
            </a:r>
            <a:endParaRPr lang="ru-RU" sz="2400" dirty="0">
              <a:latin typeface="Cambria"/>
              <a:cs typeface="Cambria"/>
            </a:endParaRPr>
          </a:p>
          <a:p>
            <a:pPr marL="266700" marR="1309688" indent="-257175">
              <a:lnSpc>
                <a:spcPct val="120000"/>
              </a:lnSpc>
              <a:buFont typeface="Arial" pitchFamily="34" charset="0"/>
              <a:buChar char="•"/>
            </a:pPr>
            <a:r>
              <a:rPr sz="2400" b="1" spc="-4" dirty="0" err="1">
                <a:solidFill>
                  <a:srgbClr val="000713"/>
                </a:solidFill>
                <a:latin typeface="Cambria"/>
                <a:cs typeface="Cambria"/>
              </a:rPr>
              <a:t>дополнительный</a:t>
            </a:r>
            <a:r>
              <a:rPr sz="2400" b="1" spc="-45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lang="ru-RU" sz="2400" b="1" dirty="0">
                <a:solidFill>
                  <a:srgbClr val="000713"/>
                </a:solidFill>
                <a:latin typeface="Cambria"/>
                <a:cs typeface="Cambria"/>
              </a:rPr>
              <a:t> </a:t>
            </a:r>
            <a:r>
              <a:rPr sz="2400" b="1" spc="-4" dirty="0">
                <a:solidFill>
                  <a:srgbClr val="000713"/>
                </a:solidFill>
                <a:latin typeface="Cambria"/>
                <a:cs typeface="Cambria"/>
              </a:rPr>
              <a:t>.</a:t>
            </a:r>
            <a:endParaRPr sz="2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33350"/>
            <a:ext cx="6858000" cy="643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0940" y="154214"/>
            <a:ext cx="4914900" cy="646331"/>
          </a:xfrm>
        </p:spPr>
        <p:txBody>
          <a:bodyPr/>
          <a:lstStyle/>
          <a:p>
            <a:pPr algn="ctr"/>
            <a:r>
              <a:rPr lang="ru-RU" sz="2400" dirty="0">
                <a:solidFill>
                  <a:schemeClr val="bg1"/>
                </a:solidFill>
              </a:rPr>
              <a:t>Проект расписания ОГЭ 2026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1800" dirty="0">
                <a:solidFill>
                  <a:schemeClr val="bg1"/>
                </a:solidFill>
              </a:rPr>
              <a:t>основной период</a:t>
            </a:r>
          </a:p>
        </p:txBody>
      </p:sp>
      <p:graphicFrame>
        <p:nvGraphicFramePr>
          <p:cNvPr id="6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6505001"/>
              </p:ext>
            </p:extLst>
          </p:nvPr>
        </p:nvGraphicFramePr>
        <p:xfrm>
          <a:off x="304800" y="895350"/>
          <a:ext cx="6344840" cy="3587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224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72679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spc="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endParaRPr lang="ru-RU" sz="2000" spc="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математика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25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25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5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6 июня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lang="ru-RU" sz="2000" dirty="0" err="1">
                          <a:latin typeface="Times New Roman"/>
                          <a:cs typeface="Times New Roman"/>
                        </a:rPr>
                        <a:t>ин.яз</a:t>
                      </a: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., информатика)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9 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ts val="1630"/>
                        </a:lnSpc>
                      </a:pPr>
                      <a:endParaRPr lang="ru-RU" sz="200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ts val="1630"/>
                        </a:lnSpc>
                      </a:pPr>
                      <a:r>
                        <a:rPr lang="ru-RU" sz="2000" dirty="0">
                          <a:latin typeface="Times New Roman"/>
                          <a:cs typeface="Times New Roman"/>
                        </a:rPr>
                        <a:t>русский язык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0279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15</a:t>
                      </a:r>
                      <a:r>
                        <a:rPr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r>
                        <a:rPr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lang="ru-RU"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3216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spc="-5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16 </a:t>
                      </a:r>
                      <a:r>
                        <a:rPr sz="2000" b="1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июня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spc="-5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ts val="1625"/>
                        </a:lnSpc>
                      </a:pPr>
                      <a:r>
                        <a:rPr lang="ru-RU" sz="2000" spc="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 предметы (кроме русского и математики)</a:t>
                      </a:r>
                      <a:endParaRPr lang="ru-RU"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37774">
                <a:tc>
                  <a:txBody>
                    <a:bodyPr/>
                    <a:lstStyle/>
                    <a:p>
                      <a:pPr marL="60960">
                        <a:lnSpc>
                          <a:spcPts val="1630"/>
                        </a:lnSpc>
                      </a:pPr>
                      <a:endParaRPr lang="ru-RU" sz="2000" b="1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0960">
                        <a:lnSpc>
                          <a:spcPts val="1630"/>
                        </a:lnSpc>
                      </a:pPr>
                      <a:r>
                        <a:rPr lang="ru-RU" sz="2000" b="1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с </a:t>
                      </a:r>
                      <a:r>
                        <a:rPr lang="ru-RU" sz="2000" b="1" baseline="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29 июня по 6 июля 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9E1F3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630"/>
                        </a:lnSpc>
                      </a:pPr>
                      <a:endParaRPr lang="ru-RU" sz="2000" b="1" i="1" spc="-10" dirty="0">
                        <a:solidFill>
                          <a:srgbClr val="000713"/>
                        </a:solidFill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ts val="1630"/>
                        </a:lnSpc>
                      </a:pPr>
                      <a:r>
                        <a:rPr sz="2000" b="1" i="1" spc="-1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Резерв</a:t>
                      </a:r>
                      <a:r>
                        <a:rPr sz="2000" b="1" i="1" spc="-1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:</a:t>
                      </a:r>
                      <a:r>
                        <a:rPr sz="2000" b="1" i="1" spc="-4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всем </a:t>
                      </a:r>
                      <a:r>
                        <a:rPr sz="2000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учебным</a:t>
                      </a:r>
                      <a:r>
                        <a:rPr sz="2000" spc="-25" dirty="0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 err="1">
                          <a:solidFill>
                            <a:srgbClr val="000713"/>
                          </a:solidFill>
                          <a:latin typeface="Times New Roman"/>
                          <a:cs typeface="Times New Roman"/>
                        </a:rPr>
                        <a:t>предметам</a:t>
                      </a:r>
                      <a:endParaRPr sz="2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09A6620A798C5C4EBFE598734B2B55C3" ma:contentTypeVersion="2" ma:contentTypeDescription="Создание документа." ma:contentTypeScope="" ma:versionID="cfbdd56d9becef1f6dd44dadfb5ad3c1">
  <xsd:schema xmlns:xsd="http://www.w3.org/2001/XMLSchema" xmlns:xs="http://www.w3.org/2001/XMLSchema" xmlns:p="http://schemas.microsoft.com/office/2006/metadata/properties" xmlns:ns2="4c48e722-e5ee-4bb4-abb8-2d4075f5b3da" targetNamespace="http://schemas.microsoft.com/office/2006/metadata/properties" ma:root="true" ma:fieldsID="b375c62708b91729a40decd9024d091b" ns2:_="">
    <xsd:import namespace="4c48e722-e5ee-4bb4-abb8-2d4075f5b3d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48e722-e5ee-4bb4-abb8-2d4075f5b3d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Значение идентификатора документа" ma:description="Значение идентификатора документа, присвоенного данному элементу." ma:internalName="_dlc_DocId" ma:readOnly="true">
      <xsd:simpleType>
        <xsd:restriction base="dms:Text"/>
      </xsd:simpleType>
    </xsd:element>
    <xsd:element name="_dlc_DocIdUrl" ma:index="9" nillable="true" ma:displayName="Идентификатор документа" ma:description="Постоянная ссылка на этот документ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Сохранить идентификатор" ma:description="Сохранять идентификатор при добавлении." ma:hidden="true" ma:internalName="_dlc_DocIdPersistId" ma:readOnly="true">
      <xsd:simpleType>
        <xsd:restriction base="dms:Boolean"/>
      </xsd:simpleType>
    </xsd:element>
    <xsd:element name="SharedWithUsers" ma:index="11" nillable="true" ma:displayName="Общий доступ с использованием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4c48e722-e5ee-4bb4-abb8-2d4075f5b3da">6PQ52NDQUCDJ-269-1312</_dlc_DocId>
    <_dlc_DocIdUrl xmlns="4c48e722-e5ee-4bb4-abb8-2d4075f5b3da">
      <Url>http://www.eduportal44.ru/Manturovo/Sch3/_layouts/15/DocIdRedir.aspx?ID=6PQ52NDQUCDJ-269-1312</Url>
      <Description>6PQ52NDQUCDJ-269-1312</Description>
    </_dlc_DocIdUrl>
  </documentManagement>
</p:properties>
</file>

<file path=customXml/itemProps1.xml><?xml version="1.0" encoding="utf-8"?>
<ds:datastoreItem xmlns:ds="http://schemas.openxmlformats.org/officeDocument/2006/customXml" ds:itemID="{B36C658F-4D03-45F8-A21D-5677D0A9DA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1A75F3A-DEA1-430D-8899-54F8B397790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AA655228-D0C4-4583-BA6A-648418A4E18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48e722-e5ee-4bb4-abb8-2d4075f5b3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2D5D602E-EE10-4155-A130-648664F0F386}">
  <ds:schemaRefs>
    <ds:schemaRef ds:uri="http://purl.org/dc/elements/1.1/"/>
    <ds:schemaRef ds:uri="http://purl.org/dc/dcmitype/"/>
    <ds:schemaRef ds:uri="http://purl.org/dc/terms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4c48e722-e5ee-4bb4-abb8-2d4075f5b3da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663</TotalTime>
  <Words>971</Words>
  <Application>Microsoft Office PowerPoint</Application>
  <PresentationFormat>Произвольный</PresentationFormat>
  <Paragraphs>185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Office Theme</vt:lpstr>
      <vt:lpstr>Слайд 1</vt:lpstr>
      <vt:lpstr> Приказ Минпросвещения России и Рособрнадзора</vt:lpstr>
      <vt:lpstr>Слайд 3</vt:lpstr>
      <vt:lpstr> ИТОГОВОЕ СОБЕСЕДОВАНИЕ:</vt:lpstr>
      <vt:lpstr> ИТОГОВОЕ СОБЕСЕДОВАНИЕ:</vt:lpstr>
      <vt:lpstr> ИТОГОВОЕ СОБЕСЕДОВАНИЕ:</vt:lpstr>
      <vt:lpstr>РЕГИСТРАЦИЯ НА ОГЭ</vt:lpstr>
      <vt:lpstr>РАСПИСАНИЕ ОГЭ</vt:lpstr>
      <vt:lpstr>Проект расписания ОГЭ 2026 основной период</vt:lpstr>
      <vt:lpstr> ВРЕМЯ НАПИСАНИЯ ЭКЗАМЕНОВ: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ИТОГОВЫЕ ОТМЕТКИ</vt:lpstr>
      <vt:lpstr> АТТЕСТАТ С ОТЛИЧИЕМ</vt:lpstr>
      <vt:lpstr> САЙТЫ В ПОМОЩЬ</vt:lpstr>
      <vt:lpstr> Наши контакты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kreslavski_ga</dc:creator>
  <cp:lastModifiedBy>Наталья Меньшикова</cp:lastModifiedBy>
  <cp:revision>101</cp:revision>
  <dcterms:created xsi:type="dcterms:W3CDTF">2019-10-15T10:38:01Z</dcterms:created>
  <dcterms:modified xsi:type="dcterms:W3CDTF">2026-01-28T10:02:47Z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2019-10-15T00:00:00Z</vt:filetime>
  </property>
  <property fmtid="{D5CDD505-2E9C-101B-9397-08002B2CF9AE}" pid="5" name="ContentTypeId">
    <vt:lpwstr>0x01010009A6620A798C5C4EBFE598734B2B55C3</vt:lpwstr>
  </property>
  <property fmtid="{D5CDD505-2E9C-101B-9397-08002B2CF9AE}" pid="6" name="_dlc_DocIdItemGuid">
    <vt:lpwstr>69a3b4bc-0d2e-4856-b10b-5db6476d93ff</vt:lpwstr>
  </property>
</Properties>
</file>